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comments.xml" ContentType="application/vnd.openxmlformats-officedocument.wordprocessingml.comments+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fontTable.xml" ContentType="application/vnd.openxmlformats-officedocument.wordprocessingml.fontTable+xml"/>
  <Override PartName="/word/people.xml" ContentType="application/vnd.openxmlformats-officedocument.wordprocessingml.peopl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EC4DE3B" w14:textId="002605B3" w:rsidR="00F80AA0" w:rsidRPr="009B7F0D" w:rsidRDefault="00F80AA0" w:rsidP="00F80AA0">
      <w:pPr>
        <w:jc w:val="center"/>
        <w:rPr>
          <w:rFonts w:ascii="Verdana" w:hAnsi="Verdana"/>
          <w:b/>
          <w:i/>
          <w:color w:val="1F4E79" w:themeColor="accent1" w:themeShade="80"/>
          <w:sz w:val="36"/>
          <w:szCs w:val="36"/>
          <w:u w:val="single"/>
        </w:rPr>
      </w:pPr>
      <w:r w:rsidRPr="009B7F0D">
        <w:rPr>
          <w:rFonts w:ascii="Verdana" w:hAnsi="Verdana"/>
          <w:b/>
          <w:i/>
          <w:color w:val="1F4E79" w:themeColor="accent1" w:themeShade="80"/>
          <w:sz w:val="36"/>
          <w:szCs w:val="36"/>
          <w:u w:val="single"/>
        </w:rPr>
        <w:t xml:space="preserve">Model Policy Addressing </w:t>
      </w:r>
      <w:r w:rsidR="007B713F" w:rsidRPr="009B7F0D">
        <w:rPr>
          <w:rFonts w:ascii="Verdana" w:hAnsi="Verdana"/>
          <w:b/>
          <w:i/>
          <w:color w:val="1F4E79" w:themeColor="accent1" w:themeShade="80"/>
          <w:sz w:val="36"/>
          <w:szCs w:val="36"/>
          <w:u w:val="single"/>
        </w:rPr>
        <w:t>the</w:t>
      </w:r>
      <w:r w:rsidR="00C3301D" w:rsidRPr="009B7F0D">
        <w:rPr>
          <w:rFonts w:ascii="Verdana" w:hAnsi="Verdana"/>
          <w:b/>
          <w:i/>
          <w:color w:val="1F4E79" w:themeColor="accent1" w:themeShade="80"/>
          <w:sz w:val="36"/>
          <w:szCs w:val="36"/>
          <w:u w:val="single"/>
        </w:rPr>
        <w:t xml:space="preserve"> Protection and</w:t>
      </w:r>
      <w:r w:rsidR="007B713F" w:rsidRPr="009B7F0D">
        <w:rPr>
          <w:rFonts w:ascii="Verdana" w:hAnsi="Verdana"/>
          <w:b/>
          <w:i/>
          <w:color w:val="1F4E79" w:themeColor="accent1" w:themeShade="80"/>
          <w:sz w:val="36"/>
          <w:szCs w:val="36"/>
          <w:u w:val="single"/>
        </w:rPr>
        <w:t xml:space="preserve"> Safe Treatment</w:t>
      </w:r>
      <w:r w:rsidRPr="009B7F0D">
        <w:rPr>
          <w:rFonts w:ascii="Verdana" w:hAnsi="Verdana"/>
          <w:b/>
          <w:i/>
          <w:color w:val="1F4E79" w:themeColor="accent1" w:themeShade="80"/>
          <w:sz w:val="36"/>
          <w:szCs w:val="36"/>
          <w:u w:val="single"/>
        </w:rPr>
        <w:t xml:space="preserve"> of Minors</w:t>
      </w:r>
      <w:r w:rsidR="009C34A4" w:rsidRPr="009B7F0D">
        <w:rPr>
          <w:rFonts w:ascii="Verdana" w:hAnsi="Verdana"/>
          <w:b/>
          <w:i/>
          <w:color w:val="1F4E79" w:themeColor="accent1" w:themeShade="80"/>
          <w:sz w:val="36"/>
          <w:szCs w:val="36"/>
          <w:u w:val="single"/>
        </w:rPr>
        <w:t xml:space="preserve"> And F.A.Q.'s</w:t>
      </w:r>
      <w:r w:rsidR="00BD2F5F" w:rsidRPr="009B7F0D">
        <w:rPr>
          <w:rFonts w:ascii="Verdana" w:hAnsi="Verdana"/>
          <w:b/>
          <w:i/>
          <w:color w:val="1F4E79" w:themeColor="accent1" w:themeShade="80"/>
          <w:sz w:val="36"/>
          <w:szCs w:val="36"/>
          <w:u w:val="single"/>
        </w:rPr>
        <w:t xml:space="preserve"> </w:t>
      </w:r>
      <w:r w:rsidR="00BD2F5F" w:rsidRPr="00D63BE0">
        <w:rPr>
          <w:rFonts w:ascii="Verdana" w:hAnsi="Verdana"/>
          <w:b/>
          <w:i/>
          <w:color w:val="1F4E79" w:themeColor="accent1" w:themeShade="80"/>
          <w:sz w:val="36"/>
          <w:szCs w:val="36"/>
          <w:highlight w:val="green"/>
          <w:u w:val="single"/>
        </w:rPr>
        <w:t xml:space="preserve">(Updated as of </w:t>
      </w:r>
      <w:r w:rsidR="00DD725A" w:rsidRPr="00D63BE0">
        <w:rPr>
          <w:rFonts w:ascii="Verdana" w:hAnsi="Verdana"/>
          <w:b/>
          <w:i/>
          <w:color w:val="1F4E79" w:themeColor="accent1" w:themeShade="80"/>
          <w:sz w:val="36"/>
          <w:szCs w:val="36"/>
          <w:highlight w:val="green"/>
          <w:u w:val="single"/>
        </w:rPr>
        <w:t>1</w:t>
      </w:r>
      <w:r w:rsidR="00D63BE0">
        <w:rPr>
          <w:rFonts w:ascii="Verdana" w:hAnsi="Verdana"/>
          <w:b/>
          <w:i/>
          <w:color w:val="1F4E79" w:themeColor="accent1" w:themeShade="80"/>
          <w:sz w:val="36"/>
          <w:szCs w:val="36"/>
          <w:highlight w:val="green"/>
          <w:u w:val="single"/>
        </w:rPr>
        <w:t>0</w:t>
      </w:r>
      <w:r w:rsidR="00DD725A" w:rsidRPr="00D63BE0">
        <w:rPr>
          <w:rFonts w:ascii="Verdana" w:hAnsi="Verdana"/>
          <w:b/>
          <w:i/>
          <w:color w:val="1F4E79" w:themeColor="accent1" w:themeShade="80"/>
          <w:sz w:val="36"/>
          <w:szCs w:val="36"/>
          <w:highlight w:val="green"/>
          <w:u w:val="single"/>
        </w:rPr>
        <w:t>/1</w:t>
      </w:r>
      <w:r w:rsidR="00D63BE0">
        <w:rPr>
          <w:rFonts w:ascii="Verdana" w:hAnsi="Verdana"/>
          <w:b/>
          <w:i/>
          <w:color w:val="1F4E79" w:themeColor="accent1" w:themeShade="80"/>
          <w:sz w:val="36"/>
          <w:szCs w:val="36"/>
          <w:highlight w:val="green"/>
          <w:u w:val="single"/>
        </w:rPr>
        <w:t>5</w:t>
      </w:r>
      <w:r w:rsidR="00DD725A" w:rsidRPr="00D63BE0">
        <w:rPr>
          <w:rFonts w:ascii="Verdana" w:hAnsi="Verdana"/>
          <w:b/>
          <w:i/>
          <w:color w:val="1F4E79" w:themeColor="accent1" w:themeShade="80"/>
          <w:sz w:val="36"/>
          <w:szCs w:val="36"/>
          <w:highlight w:val="green"/>
          <w:u w:val="single"/>
        </w:rPr>
        <w:t>/2026)</w:t>
      </w:r>
    </w:p>
    <w:p w14:paraId="350BA26F" w14:textId="2C83C35D" w:rsidR="00F80AA0" w:rsidRDefault="00256362" w:rsidP="007E7E3E">
      <w:pPr>
        <w:jc w:val="center"/>
        <w:rPr>
          <w:rFonts w:ascii="Verdana" w:hAnsi="Verdana"/>
          <w:b/>
          <w:color w:val="1F4E79" w:themeColor="accent1" w:themeShade="80"/>
          <w:sz w:val="56"/>
          <w:szCs w:val="56"/>
          <w:u w:val="single"/>
        </w:rPr>
      </w:pPr>
      <w:r>
        <w:rPr>
          <w:noProof/>
        </w:rPr>
        <w:drawing>
          <wp:inline distT="0" distB="0" distL="0" distR="0" wp14:anchorId="762E03A8" wp14:editId="13CA6157">
            <wp:extent cx="2771775" cy="3957561"/>
            <wp:effectExtent l="0" t="0" r="0" b="5080"/>
            <wp:docPr id="1244737713" name="Picture 2" descr="Child Sexual Abuse Prevention Awareness Ribbon Sticker | The Mama Bear Eff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hild Sexual Abuse Prevention Awareness Ribbon Sticker | The Mama Bear Effect"/>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2790742" cy="3984642"/>
                    </a:xfrm>
                    <a:prstGeom prst="rect">
                      <a:avLst/>
                    </a:prstGeom>
                    <a:noFill/>
                    <a:ln>
                      <a:noFill/>
                    </a:ln>
                  </pic:spPr>
                </pic:pic>
              </a:graphicData>
            </a:graphic>
          </wp:inline>
        </w:drawing>
      </w:r>
    </w:p>
    <w:p w14:paraId="6C3BA57A" w14:textId="77777777" w:rsidR="00F80AA0" w:rsidRDefault="002C071A" w:rsidP="00C3301D">
      <w:pPr>
        <w:jc w:val="right"/>
        <w:rPr>
          <w:rFonts w:ascii="Verdana" w:hAnsi="Verdana"/>
          <w:b/>
          <w:color w:val="1F4E79" w:themeColor="accent1" w:themeShade="80"/>
          <w:sz w:val="56"/>
          <w:szCs w:val="56"/>
          <w:u w:val="single"/>
        </w:rPr>
      </w:pPr>
      <w:r w:rsidRPr="002C071A">
        <w:rPr>
          <w:rFonts w:ascii="Verdana" w:hAnsi="Verdana"/>
          <w:b/>
          <w:noProof/>
          <w:color w:val="1F4E79" w:themeColor="accent1" w:themeShade="80"/>
          <w:sz w:val="56"/>
          <w:szCs w:val="56"/>
          <w:u w:val="single"/>
        </w:rPr>
        <w:drawing>
          <wp:inline distT="0" distB="0" distL="0" distR="0" wp14:anchorId="3CE20A25" wp14:editId="46ABF4FF">
            <wp:extent cx="3719250" cy="1657350"/>
            <wp:effectExtent l="0" t="0" r="0" b="0"/>
            <wp:docPr id="4" name="Picture 4" descr="C:\Users\dsanders\AppData\Local\Microsoft\Windows\Temporary Internet Files\Content.Outlook\70T4JTG5\mel-logo.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dsanders\AppData\Local\Microsoft\Windows\Temporary Internet Files\Content.Outlook\70T4JTG5\mel-logo.png"/>
                    <pic:cNvPicPr>
                      <a:picLocks noChangeAspect="1" noChangeArrowheads="1"/>
                    </pic:cNvPicPr>
                  </pic:nvPicPr>
                  <pic:blipFill>
                    <a:blip r:embed="rId9">
                      <a:extLst>
                        <a:ext uri="{28A0092B-C50C-407E-A947-70E740481C1C}">
                          <a14:useLocalDpi xmlns:a14="http://schemas.microsoft.com/office/drawing/2010/main" val="0"/>
                        </a:ext>
                      </a:extLst>
                    </a:blip>
                    <a:srcRect/>
                    <a:stretch>
                      <a:fillRect/>
                    </a:stretch>
                  </pic:blipFill>
                  <pic:spPr bwMode="auto">
                    <a:xfrm>
                      <a:off x="0" y="0"/>
                      <a:ext cx="3723413" cy="1659205"/>
                    </a:xfrm>
                    <a:prstGeom prst="rect">
                      <a:avLst/>
                    </a:prstGeom>
                    <a:noFill/>
                    <a:ln>
                      <a:noFill/>
                    </a:ln>
                  </pic:spPr>
                </pic:pic>
              </a:graphicData>
            </a:graphic>
          </wp:inline>
        </w:drawing>
      </w:r>
      <w:r w:rsidR="00561DB7" w:rsidRPr="00561DB7">
        <w:rPr>
          <w:rFonts w:ascii="Verdana" w:hAnsi="Verdana"/>
          <w:b/>
          <w:noProof/>
          <w:color w:val="1F4E79" w:themeColor="accent1" w:themeShade="80"/>
          <w:sz w:val="56"/>
          <w:szCs w:val="56"/>
          <w:u w:val="single"/>
        </w:rPr>
        <w:drawing>
          <wp:inline distT="0" distB="0" distL="0" distR="0" wp14:anchorId="4DE2C662" wp14:editId="2688830B">
            <wp:extent cx="1838325" cy="1838325"/>
            <wp:effectExtent l="0" t="0" r="0" b="0"/>
            <wp:docPr id="2" name="Picture 2" descr="MSI">
              <a:hlinkClick xmlns:a="http://schemas.openxmlformats.org/drawingml/2006/main" r:id="rId10"/>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SI">
                      <a:hlinkClick r:id="rId10"/>
                    </pic:cNvPr>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838325" cy="1838325"/>
                    </a:xfrm>
                    <a:prstGeom prst="rect">
                      <a:avLst/>
                    </a:prstGeom>
                    <a:noFill/>
                    <a:ln>
                      <a:noFill/>
                    </a:ln>
                  </pic:spPr>
                </pic:pic>
              </a:graphicData>
            </a:graphic>
          </wp:inline>
        </w:drawing>
      </w:r>
    </w:p>
    <w:p w14:paraId="409A4528" w14:textId="77777777" w:rsidR="00D63BE0" w:rsidRDefault="00D63BE0" w:rsidP="00C3301D">
      <w:pPr>
        <w:jc w:val="right"/>
        <w:rPr>
          <w:rFonts w:ascii="Verdana" w:hAnsi="Verdana"/>
          <w:b/>
          <w:color w:val="1F4E79" w:themeColor="accent1" w:themeShade="80"/>
          <w:sz w:val="56"/>
          <w:szCs w:val="56"/>
          <w:u w:val="single"/>
        </w:rPr>
      </w:pPr>
    </w:p>
    <w:p w14:paraId="47481FD2" w14:textId="77777777" w:rsidR="00420255" w:rsidRDefault="00420255" w:rsidP="003C08D9">
      <w:pPr>
        <w:spacing w:after="0"/>
        <w:jc w:val="center"/>
        <w:rPr>
          <w:rFonts w:ascii="Verdana" w:hAnsi="Verdana"/>
          <w:b/>
          <w:color w:val="1F4E79" w:themeColor="accent1" w:themeShade="80"/>
          <w:sz w:val="36"/>
          <w:szCs w:val="36"/>
          <w:u w:val="single"/>
        </w:rPr>
      </w:pPr>
      <w:r w:rsidRPr="009E4080">
        <w:rPr>
          <w:rFonts w:ascii="Verdana" w:hAnsi="Verdana"/>
          <w:b/>
          <w:color w:val="1F4E79" w:themeColor="accent1" w:themeShade="80"/>
          <w:sz w:val="36"/>
          <w:szCs w:val="36"/>
          <w:u w:val="single"/>
        </w:rPr>
        <w:lastRenderedPageBreak/>
        <w:t xml:space="preserve">Model Policy Addressing </w:t>
      </w:r>
      <w:r>
        <w:rPr>
          <w:rFonts w:ascii="Verdana" w:hAnsi="Verdana"/>
          <w:b/>
          <w:color w:val="1F4E79" w:themeColor="accent1" w:themeShade="80"/>
          <w:sz w:val="36"/>
          <w:szCs w:val="36"/>
          <w:u w:val="single"/>
        </w:rPr>
        <w:t>the Protection and Safe Treatment</w:t>
      </w:r>
      <w:r w:rsidRPr="009E4080">
        <w:rPr>
          <w:rFonts w:ascii="Verdana" w:hAnsi="Verdana"/>
          <w:b/>
          <w:color w:val="1F4E79" w:themeColor="accent1" w:themeShade="80"/>
          <w:sz w:val="36"/>
          <w:szCs w:val="36"/>
          <w:u w:val="single"/>
        </w:rPr>
        <w:t xml:space="preserve"> of Minors</w:t>
      </w:r>
    </w:p>
    <w:p w14:paraId="34F9A7B6" w14:textId="77777777" w:rsidR="003C08D9" w:rsidRPr="009E4080" w:rsidRDefault="003C08D9" w:rsidP="003C08D9">
      <w:pPr>
        <w:spacing w:after="0"/>
        <w:jc w:val="center"/>
        <w:rPr>
          <w:rFonts w:ascii="Verdana" w:hAnsi="Verdana"/>
          <w:b/>
          <w:color w:val="1F4E79" w:themeColor="accent1" w:themeShade="80"/>
          <w:sz w:val="36"/>
          <w:szCs w:val="36"/>
          <w:u w:val="single"/>
        </w:rPr>
      </w:pPr>
    </w:p>
    <w:p w14:paraId="68A3C496" w14:textId="77777777" w:rsidR="00420255" w:rsidRPr="009E4080" w:rsidRDefault="00420255" w:rsidP="003C08D9">
      <w:pPr>
        <w:pStyle w:val="ListParagraph"/>
        <w:spacing w:after="0"/>
        <w:ind w:left="3600"/>
        <w:rPr>
          <w:rFonts w:ascii="Verdana" w:hAnsi="Verdana"/>
          <w:sz w:val="28"/>
          <w:szCs w:val="28"/>
        </w:rPr>
      </w:pPr>
      <w:r w:rsidRPr="009E4080">
        <w:rPr>
          <w:rFonts w:ascii="Verdana" w:hAnsi="Verdana"/>
          <w:sz w:val="28"/>
          <w:szCs w:val="28"/>
        </w:rPr>
        <w:t>Table of Contents</w:t>
      </w:r>
    </w:p>
    <w:p w14:paraId="6DB995AA" w14:textId="77777777" w:rsidR="00420255" w:rsidRDefault="00420255" w:rsidP="003C08D9">
      <w:pPr>
        <w:pStyle w:val="ListParagraph"/>
        <w:spacing w:after="0"/>
        <w:ind w:left="3600"/>
        <w:rPr>
          <w:rFonts w:ascii="Verdana" w:hAnsi="Verdana"/>
        </w:rPr>
      </w:pPr>
    </w:p>
    <w:tbl>
      <w:tblPr>
        <w:tblStyle w:val="TableGrid"/>
        <w:tblW w:w="0" w:type="auto"/>
        <w:tblInd w:w="-113" w:type="dxa"/>
        <w:tblLook w:val="04A0" w:firstRow="1" w:lastRow="0" w:firstColumn="1" w:lastColumn="0" w:noHBand="0" w:noVBand="1"/>
      </w:tblPr>
      <w:tblGrid>
        <w:gridCol w:w="1728"/>
        <w:gridCol w:w="6030"/>
        <w:gridCol w:w="1705"/>
      </w:tblGrid>
      <w:tr w:rsidR="00420255" w14:paraId="481E1D0B" w14:textId="77777777" w:rsidTr="002C071A">
        <w:tc>
          <w:tcPr>
            <w:tcW w:w="1728" w:type="dxa"/>
          </w:tcPr>
          <w:p w14:paraId="03AF9F89" w14:textId="77777777" w:rsidR="00420255" w:rsidRPr="002C071A" w:rsidRDefault="00420255" w:rsidP="003C08D9">
            <w:pPr>
              <w:pStyle w:val="ListParagraph"/>
              <w:ind w:left="0"/>
              <w:rPr>
                <w:rFonts w:ascii="Verdana" w:hAnsi="Verdana"/>
                <w:b/>
                <w:sz w:val="24"/>
                <w:szCs w:val="24"/>
              </w:rPr>
            </w:pPr>
            <w:r w:rsidRPr="002C071A">
              <w:rPr>
                <w:rFonts w:ascii="Verdana" w:hAnsi="Verdana"/>
                <w:b/>
                <w:sz w:val="24"/>
                <w:szCs w:val="24"/>
              </w:rPr>
              <w:t>Section I</w:t>
            </w:r>
          </w:p>
        </w:tc>
        <w:tc>
          <w:tcPr>
            <w:tcW w:w="6030" w:type="dxa"/>
          </w:tcPr>
          <w:p w14:paraId="0387F927" w14:textId="77777777" w:rsidR="00420255" w:rsidRPr="002C071A" w:rsidRDefault="00420255" w:rsidP="003C08D9">
            <w:pPr>
              <w:pStyle w:val="ListParagraph"/>
              <w:ind w:left="0"/>
              <w:rPr>
                <w:rFonts w:ascii="Verdana" w:hAnsi="Verdana"/>
                <w:b/>
                <w:sz w:val="24"/>
                <w:szCs w:val="24"/>
              </w:rPr>
            </w:pPr>
            <w:r w:rsidRPr="002C071A">
              <w:rPr>
                <w:rFonts w:ascii="Verdana" w:hAnsi="Verdana"/>
                <w:b/>
                <w:sz w:val="24"/>
                <w:szCs w:val="24"/>
              </w:rPr>
              <w:t>Purpose and Scope</w:t>
            </w:r>
          </w:p>
          <w:p w14:paraId="126E115B" w14:textId="77777777" w:rsidR="00420255" w:rsidRPr="002C071A" w:rsidRDefault="00420255" w:rsidP="003C08D9">
            <w:pPr>
              <w:pStyle w:val="ListParagraph"/>
              <w:ind w:left="0"/>
              <w:rPr>
                <w:rFonts w:ascii="Roboto Slab" w:hAnsi="Roboto Slab" w:cs="Arial"/>
                <w:b/>
                <w:color w:val="1F4E79" w:themeColor="accent1" w:themeShade="80"/>
                <w:sz w:val="24"/>
                <w:szCs w:val="24"/>
                <w:lang w:val="en"/>
              </w:rPr>
            </w:pPr>
          </w:p>
        </w:tc>
        <w:tc>
          <w:tcPr>
            <w:tcW w:w="1705" w:type="dxa"/>
          </w:tcPr>
          <w:p w14:paraId="239C8EC7" w14:textId="4C29B26A" w:rsidR="00420255" w:rsidRPr="002C071A" w:rsidRDefault="00420255" w:rsidP="003C08D9">
            <w:pPr>
              <w:pStyle w:val="ListParagraph"/>
              <w:ind w:left="0"/>
              <w:rPr>
                <w:rFonts w:ascii="Verdana" w:hAnsi="Verdana"/>
                <w:b/>
                <w:sz w:val="24"/>
                <w:szCs w:val="24"/>
              </w:rPr>
            </w:pPr>
            <w:r w:rsidRPr="002C071A">
              <w:rPr>
                <w:rFonts w:ascii="Verdana" w:hAnsi="Verdana"/>
                <w:b/>
                <w:sz w:val="24"/>
                <w:szCs w:val="24"/>
              </w:rPr>
              <w:t>Page 4</w:t>
            </w:r>
            <w:r w:rsidR="009D38E3" w:rsidRPr="002C071A">
              <w:rPr>
                <w:rFonts w:ascii="Verdana" w:hAnsi="Verdana"/>
                <w:b/>
                <w:sz w:val="24"/>
                <w:szCs w:val="24"/>
              </w:rPr>
              <w:t>-</w:t>
            </w:r>
            <w:r w:rsidR="002B4D32">
              <w:rPr>
                <w:rFonts w:ascii="Verdana" w:hAnsi="Verdana"/>
                <w:b/>
                <w:sz w:val="24"/>
                <w:szCs w:val="24"/>
              </w:rPr>
              <w:t>9</w:t>
            </w:r>
          </w:p>
        </w:tc>
      </w:tr>
      <w:tr w:rsidR="00420255" w14:paraId="61E38ACD" w14:textId="77777777" w:rsidTr="002C071A">
        <w:tc>
          <w:tcPr>
            <w:tcW w:w="1728" w:type="dxa"/>
          </w:tcPr>
          <w:p w14:paraId="464D040A" w14:textId="77777777" w:rsidR="00420255" w:rsidRPr="002C071A" w:rsidRDefault="00420255" w:rsidP="003C08D9">
            <w:pPr>
              <w:pStyle w:val="ListParagraph"/>
              <w:ind w:left="0"/>
              <w:rPr>
                <w:rFonts w:ascii="Verdana" w:hAnsi="Verdana"/>
                <w:b/>
                <w:sz w:val="24"/>
                <w:szCs w:val="24"/>
              </w:rPr>
            </w:pPr>
            <w:r w:rsidRPr="002C071A">
              <w:rPr>
                <w:rFonts w:ascii="Verdana" w:hAnsi="Verdana"/>
                <w:b/>
                <w:sz w:val="24"/>
                <w:szCs w:val="24"/>
              </w:rPr>
              <w:t>Section II</w:t>
            </w:r>
          </w:p>
        </w:tc>
        <w:tc>
          <w:tcPr>
            <w:tcW w:w="6030" w:type="dxa"/>
          </w:tcPr>
          <w:p w14:paraId="13A0D3B2" w14:textId="77777777" w:rsidR="00420255" w:rsidRPr="002C071A" w:rsidRDefault="00420255" w:rsidP="003C08D9">
            <w:pPr>
              <w:pStyle w:val="ListParagraph"/>
              <w:ind w:left="0"/>
              <w:rPr>
                <w:rFonts w:ascii="Verdana" w:hAnsi="Verdana"/>
                <w:b/>
                <w:sz w:val="24"/>
                <w:szCs w:val="24"/>
              </w:rPr>
            </w:pPr>
            <w:r w:rsidRPr="002C071A">
              <w:rPr>
                <w:rFonts w:ascii="Verdana" w:hAnsi="Verdana"/>
                <w:b/>
                <w:sz w:val="24"/>
                <w:szCs w:val="24"/>
              </w:rPr>
              <w:t>Definitions</w:t>
            </w:r>
          </w:p>
        </w:tc>
        <w:tc>
          <w:tcPr>
            <w:tcW w:w="1705" w:type="dxa"/>
          </w:tcPr>
          <w:p w14:paraId="1BE601E6" w14:textId="4CA5E167" w:rsidR="00420255" w:rsidRPr="002C071A" w:rsidRDefault="00420255" w:rsidP="003C08D9">
            <w:pPr>
              <w:pStyle w:val="ListParagraph"/>
              <w:ind w:left="0"/>
              <w:rPr>
                <w:rFonts w:ascii="Verdana" w:hAnsi="Verdana"/>
                <w:b/>
                <w:sz w:val="24"/>
                <w:szCs w:val="24"/>
              </w:rPr>
            </w:pPr>
            <w:r w:rsidRPr="002C071A">
              <w:rPr>
                <w:rFonts w:ascii="Verdana" w:hAnsi="Verdana"/>
                <w:b/>
                <w:sz w:val="24"/>
                <w:szCs w:val="24"/>
              </w:rPr>
              <w:t xml:space="preserve">Page </w:t>
            </w:r>
            <w:r w:rsidR="001D6689">
              <w:rPr>
                <w:rFonts w:ascii="Verdana" w:hAnsi="Verdana"/>
                <w:b/>
                <w:sz w:val="24"/>
                <w:szCs w:val="24"/>
              </w:rPr>
              <w:t>9</w:t>
            </w:r>
            <w:r w:rsidR="002B4D32">
              <w:rPr>
                <w:rFonts w:ascii="Verdana" w:hAnsi="Verdana"/>
                <w:b/>
                <w:sz w:val="24"/>
                <w:szCs w:val="24"/>
              </w:rPr>
              <w:t>-10</w:t>
            </w:r>
          </w:p>
        </w:tc>
      </w:tr>
      <w:tr w:rsidR="00420255" w14:paraId="5116759F" w14:textId="77777777" w:rsidTr="002C071A">
        <w:tc>
          <w:tcPr>
            <w:tcW w:w="1728" w:type="dxa"/>
          </w:tcPr>
          <w:p w14:paraId="7150C7CA" w14:textId="77777777" w:rsidR="00420255" w:rsidRPr="002C071A" w:rsidRDefault="00420255" w:rsidP="003C08D9">
            <w:pPr>
              <w:pStyle w:val="ListParagraph"/>
              <w:ind w:left="0"/>
              <w:rPr>
                <w:rFonts w:ascii="Verdana" w:hAnsi="Verdana"/>
                <w:b/>
                <w:sz w:val="24"/>
                <w:szCs w:val="24"/>
              </w:rPr>
            </w:pPr>
            <w:r w:rsidRPr="002C071A">
              <w:rPr>
                <w:rFonts w:ascii="Verdana" w:hAnsi="Verdana"/>
                <w:b/>
                <w:sz w:val="24"/>
                <w:szCs w:val="24"/>
              </w:rPr>
              <w:t>Section III</w:t>
            </w:r>
          </w:p>
        </w:tc>
        <w:tc>
          <w:tcPr>
            <w:tcW w:w="6030" w:type="dxa"/>
          </w:tcPr>
          <w:p w14:paraId="430D911C" w14:textId="77777777" w:rsidR="00420255" w:rsidRPr="002C071A" w:rsidRDefault="00420255" w:rsidP="003C08D9">
            <w:pPr>
              <w:pStyle w:val="ListParagraph"/>
              <w:ind w:left="0"/>
              <w:rPr>
                <w:rFonts w:ascii="Verdana" w:hAnsi="Verdana"/>
                <w:b/>
                <w:sz w:val="24"/>
                <w:szCs w:val="24"/>
              </w:rPr>
            </w:pPr>
            <w:r w:rsidRPr="002C071A">
              <w:rPr>
                <w:rFonts w:ascii="Verdana" w:hAnsi="Verdana"/>
                <w:b/>
                <w:sz w:val="24"/>
                <w:szCs w:val="24"/>
              </w:rPr>
              <w:t>Statement of Policy</w:t>
            </w:r>
          </w:p>
        </w:tc>
        <w:tc>
          <w:tcPr>
            <w:tcW w:w="1705" w:type="dxa"/>
          </w:tcPr>
          <w:p w14:paraId="7A84BB68" w14:textId="266BEC00" w:rsidR="00420255" w:rsidRPr="002C071A" w:rsidRDefault="00420255" w:rsidP="003C08D9">
            <w:pPr>
              <w:pStyle w:val="ListParagraph"/>
              <w:ind w:left="0"/>
              <w:rPr>
                <w:rFonts w:ascii="Verdana" w:hAnsi="Verdana"/>
                <w:b/>
                <w:sz w:val="24"/>
                <w:szCs w:val="24"/>
              </w:rPr>
            </w:pPr>
            <w:r w:rsidRPr="002C071A">
              <w:rPr>
                <w:rFonts w:ascii="Verdana" w:hAnsi="Verdana"/>
                <w:b/>
                <w:sz w:val="24"/>
                <w:szCs w:val="24"/>
              </w:rPr>
              <w:t xml:space="preserve">Page </w:t>
            </w:r>
            <w:r w:rsidR="002B4D32">
              <w:rPr>
                <w:rFonts w:ascii="Verdana" w:hAnsi="Verdana"/>
                <w:b/>
                <w:sz w:val="24"/>
                <w:szCs w:val="24"/>
              </w:rPr>
              <w:t>10</w:t>
            </w:r>
          </w:p>
        </w:tc>
      </w:tr>
      <w:tr w:rsidR="00420255" w14:paraId="58846E44" w14:textId="77777777" w:rsidTr="002C071A">
        <w:tc>
          <w:tcPr>
            <w:tcW w:w="1728" w:type="dxa"/>
          </w:tcPr>
          <w:p w14:paraId="65AB43E1" w14:textId="77777777" w:rsidR="00420255" w:rsidRPr="002C071A" w:rsidRDefault="00420255" w:rsidP="003C08D9">
            <w:pPr>
              <w:pStyle w:val="ListParagraph"/>
              <w:ind w:left="0"/>
              <w:rPr>
                <w:rFonts w:ascii="Verdana" w:hAnsi="Verdana"/>
                <w:b/>
                <w:sz w:val="24"/>
                <w:szCs w:val="24"/>
              </w:rPr>
            </w:pPr>
            <w:r w:rsidRPr="002C071A">
              <w:rPr>
                <w:rFonts w:ascii="Verdana" w:hAnsi="Verdana"/>
                <w:b/>
                <w:sz w:val="24"/>
                <w:szCs w:val="24"/>
              </w:rPr>
              <w:t>Section IV</w:t>
            </w:r>
          </w:p>
        </w:tc>
        <w:tc>
          <w:tcPr>
            <w:tcW w:w="6030" w:type="dxa"/>
          </w:tcPr>
          <w:p w14:paraId="7657F6E3" w14:textId="77777777" w:rsidR="00420255" w:rsidRPr="002C071A" w:rsidRDefault="00420255" w:rsidP="003C08D9">
            <w:pPr>
              <w:pStyle w:val="ListParagraph"/>
              <w:ind w:left="0"/>
              <w:rPr>
                <w:rFonts w:ascii="Verdana" w:hAnsi="Verdana"/>
                <w:b/>
                <w:sz w:val="24"/>
                <w:szCs w:val="24"/>
              </w:rPr>
            </w:pPr>
            <w:r w:rsidRPr="002C071A">
              <w:rPr>
                <w:rFonts w:ascii="Verdana" w:hAnsi="Verdana"/>
                <w:b/>
                <w:sz w:val="24"/>
                <w:szCs w:val="24"/>
              </w:rPr>
              <w:t>Recruitment and Hiring of Employees and Vetting of Individuals Volunteering their Time</w:t>
            </w:r>
          </w:p>
        </w:tc>
        <w:tc>
          <w:tcPr>
            <w:tcW w:w="1705" w:type="dxa"/>
          </w:tcPr>
          <w:p w14:paraId="27A74EBD" w14:textId="6284089F" w:rsidR="00420255" w:rsidRPr="002C071A" w:rsidRDefault="00420255" w:rsidP="00FB6220">
            <w:pPr>
              <w:pStyle w:val="ListParagraph"/>
              <w:ind w:left="0"/>
              <w:rPr>
                <w:rFonts w:ascii="Verdana" w:hAnsi="Verdana"/>
                <w:b/>
                <w:sz w:val="24"/>
                <w:szCs w:val="24"/>
              </w:rPr>
            </w:pPr>
            <w:r w:rsidRPr="002C071A">
              <w:rPr>
                <w:rFonts w:ascii="Verdana" w:hAnsi="Verdana"/>
                <w:b/>
                <w:sz w:val="24"/>
                <w:szCs w:val="24"/>
              </w:rPr>
              <w:t xml:space="preserve">Pages </w:t>
            </w:r>
            <w:r w:rsidR="00EF6FC7">
              <w:rPr>
                <w:rFonts w:ascii="Verdana" w:hAnsi="Verdana"/>
                <w:b/>
                <w:sz w:val="24"/>
                <w:szCs w:val="24"/>
              </w:rPr>
              <w:t>10</w:t>
            </w:r>
            <w:r w:rsidR="00FB6220">
              <w:rPr>
                <w:rFonts w:ascii="Verdana" w:hAnsi="Verdana"/>
                <w:b/>
                <w:sz w:val="24"/>
                <w:szCs w:val="24"/>
              </w:rPr>
              <w:t xml:space="preserve"> </w:t>
            </w:r>
            <w:r w:rsidR="003D1B59">
              <w:rPr>
                <w:rFonts w:ascii="Verdana" w:hAnsi="Verdana"/>
                <w:b/>
                <w:sz w:val="24"/>
                <w:szCs w:val="24"/>
              </w:rPr>
              <w:t>-1</w:t>
            </w:r>
            <w:r w:rsidR="00EF6FC7">
              <w:rPr>
                <w:rFonts w:ascii="Verdana" w:hAnsi="Verdana"/>
                <w:b/>
                <w:sz w:val="24"/>
                <w:szCs w:val="24"/>
              </w:rPr>
              <w:t>2</w:t>
            </w:r>
          </w:p>
        </w:tc>
      </w:tr>
      <w:tr w:rsidR="00420255" w14:paraId="654A9EA8" w14:textId="77777777" w:rsidTr="002C071A">
        <w:tc>
          <w:tcPr>
            <w:tcW w:w="1728" w:type="dxa"/>
          </w:tcPr>
          <w:p w14:paraId="6B871D16" w14:textId="77777777" w:rsidR="00420255" w:rsidRPr="002C071A" w:rsidRDefault="00420255" w:rsidP="003C08D9">
            <w:pPr>
              <w:pStyle w:val="ListParagraph"/>
              <w:ind w:left="0"/>
              <w:rPr>
                <w:rFonts w:ascii="Verdana" w:hAnsi="Verdana"/>
                <w:b/>
                <w:sz w:val="24"/>
                <w:szCs w:val="24"/>
              </w:rPr>
            </w:pPr>
            <w:r w:rsidRPr="002C071A">
              <w:rPr>
                <w:rFonts w:ascii="Verdana" w:hAnsi="Verdana"/>
                <w:b/>
                <w:sz w:val="24"/>
                <w:szCs w:val="24"/>
              </w:rPr>
              <w:t>Section V</w:t>
            </w:r>
          </w:p>
        </w:tc>
        <w:tc>
          <w:tcPr>
            <w:tcW w:w="6030" w:type="dxa"/>
          </w:tcPr>
          <w:p w14:paraId="3973D4E5" w14:textId="77777777" w:rsidR="00420255" w:rsidRPr="002C071A" w:rsidRDefault="00420255" w:rsidP="003C08D9">
            <w:pPr>
              <w:pStyle w:val="ListParagraph"/>
              <w:ind w:left="0"/>
              <w:rPr>
                <w:rFonts w:ascii="Verdana" w:hAnsi="Verdana"/>
                <w:b/>
                <w:sz w:val="24"/>
                <w:szCs w:val="24"/>
              </w:rPr>
            </w:pPr>
            <w:r w:rsidRPr="002C071A">
              <w:rPr>
                <w:rFonts w:ascii="Verdana" w:hAnsi="Verdana"/>
                <w:b/>
                <w:sz w:val="24"/>
                <w:szCs w:val="24"/>
              </w:rPr>
              <w:t>Procedures and Responsibilities of Officials</w:t>
            </w:r>
          </w:p>
          <w:p w14:paraId="2BBB316E" w14:textId="77777777" w:rsidR="00420255" w:rsidRPr="002C071A" w:rsidRDefault="00420255" w:rsidP="003C08D9">
            <w:pPr>
              <w:pStyle w:val="ListParagraph"/>
              <w:ind w:left="0"/>
              <w:rPr>
                <w:rFonts w:ascii="Verdana" w:hAnsi="Verdana"/>
                <w:b/>
                <w:sz w:val="24"/>
                <w:szCs w:val="24"/>
              </w:rPr>
            </w:pPr>
          </w:p>
        </w:tc>
        <w:tc>
          <w:tcPr>
            <w:tcW w:w="1705" w:type="dxa"/>
          </w:tcPr>
          <w:p w14:paraId="47641371" w14:textId="18B91414" w:rsidR="00420255" w:rsidRPr="002C071A" w:rsidRDefault="008C48E9" w:rsidP="003D1B59">
            <w:pPr>
              <w:pStyle w:val="ListParagraph"/>
              <w:ind w:left="0"/>
              <w:rPr>
                <w:rFonts w:ascii="Verdana" w:hAnsi="Verdana"/>
                <w:b/>
                <w:sz w:val="24"/>
                <w:szCs w:val="24"/>
              </w:rPr>
            </w:pPr>
            <w:r w:rsidRPr="002C071A">
              <w:rPr>
                <w:rFonts w:ascii="Verdana" w:hAnsi="Verdana"/>
                <w:b/>
                <w:sz w:val="24"/>
                <w:szCs w:val="24"/>
              </w:rPr>
              <w:t xml:space="preserve">Pages </w:t>
            </w:r>
            <w:r w:rsidR="003D1B59">
              <w:rPr>
                <w:rFonts w:ascii="Verdana" w:hAnsi="Verdana"/>
                <w:b/>
                <w:sz w:val="24"/>
                <w:szCs w:val="24"/>
              </w:rPr>
              <w:t>1</w:t>
            </w:r>
            <w:r w:rsidR="00810A6A">
              <w:rPr>
                <w:rFonts w:ascii="Verdana" w:hAnsi="Verdana"/>
                <w:b/>
                <w:sz w:val="24"/>
                <w:szCs w:val="24"/>
              </w:rPr>
              <w:t>3</w:t>
            </w:r>
          </w:p>
        </w:tc>
      </w:tr>
      <w:tr w:rsidR="008C48E9" w14:paraId="391404D7" w14:textId="77777777" w:rsidTr="002C071A">
        <w:tc>
          <w:tcPr>
            <w:tcW w:w="1728" w:type="dxa"/>
          </w:tcPr>
          <w:p w14:paraId="7AB56D3E" w14:textId="77777777" w:rsidR="008C48E9" w:rsidRPr="002C071A" w:rsidRDefault="008C48E9" w:rsidP="003C08D9">
            <w:pPr>
              <w:pStyle w:val="ListParagraph"/>
              <w:ind w:left="0"/>
              <w:rPr>
                <w:rFonts w:ascii="Verdana" w:hAnsi="Verdana"/>
                <w:b/>
                <w:sz w:val="24"/>
                <w:szCs w:val="24"/>
              </w:rPr>
            </w:pPr>
            <w:r w:rsidRPr="002C071A">
              <w:rPr>
                <w:rFonts w:ascii="Verdana" w:hAnsi="Verdana"/>
                <w:b/>
                <w:sz w:val="24"/>
                <w:szCs w:val="24"/>
              </w:rPr>
              <w:t>Section VI</w:t>
            </w:r>
          </w:p>
        </w:tc>
        <w:tc>
          <w:tcPr>
            <w:tcW w:w="6030" w:type="dxa"/>
          </w:tcPr>
          <w:p w14:paraId="1D2CD80A" w14:textId="77777777" w:rsidR="008C48E9" w:rsidRPr="002C071A" w:rsidRDefault="008C48E9" w:rsidP="003C08D9">
            <w:pPr>
              <w:pStyle w:val="ListParagraph"/>
              <w:ind w:left="0"/>
              <w:rPr>
                <w:rFonts w:ascii="Verdana" w:hAnsi="Verdana"/>
                <w:b/>
                <w:sz w:val="24"/>
                <w:szCs w:val="24"/>
              </w:rPr>
            </w:pPr>
            <w:r w:rsidRPr="002C071A">
              <w:rPr>
                <w:rFonts w:ascii="Verdana" w:hAnsi="Verdana"/>
                <w:b/>
                <w:sz w:val="24"/>
                <w:szCs w:val="24"/>
              </w:rPr>
              <w:t>Program Procedures</w:t>
            </w:r>
          </w:p>
        </w:tc>
        <w:tc>
          <w:tcPr>
            <w:tcW w:w="1705" w:type="dxa"/>
          </w:tcPr>
          <w:p w14:paraId="5C68BC7E" w14:textId="7665DD22" w:rsidR="008C48E9" w:rsidRPr="002C071A" w:rsidRDefault="008C48E9" w:rsidP="003C08D9">
            <w:pPr>
              <w:pStyle w:val="ListParagraph"/>
              <w:ind w:left="0"/>
              <w:rPr>
                <w:rFonts w:ascii="Verdana" w:hAnsi="Verdana"/>
                <w:b/>
                <w:sz w:val="24"/>
                <w:szCs w:val="24"/>
              </w:rPr>
            </w:pPr>
            <w:r w:rsidRPr="002C071A">
              <w:rPr>
                <w:rFonts w:ascii="Verdana" w:hAnsi="Verdana"/>
                <w:b/>
                <w:sz w:val="24"/>
                <w:szCs w:val="24"/>
              </w:rPr>
              <w:t xml:space="preserve">Page </w:t>
            </w:r>
            <w:r w:rsidR="003D1B59">
              <w:rPr>
                <w:rFonts w:ascii="Verdana" w:hAnsi="Verdana"/>
                <w:b/>
                <w:sz w:val="24"/>
                <w:szCs w:val="24"/>
              </w:rPr>
              <w:t>1</w:t>
            </w:r>
            <w:r w:rsidR="00810A6A">
              <w:rPr>
                <w:rFonts w:ascii="Verdana" w:hAnsi="Verdana"/>
                <w:b/>
                <w:sz w:val="24"/>
                <w:szCs w:val="24"/>
              </w:rPr>
              <w:t>4</w:t>
            </w:r>
            <w:r w:rsidR="00FB6220">
              <w:rPr>
                <w:rFonts w:ascii="Verdana" w:hAnsi="Verdana"/>
                <w:b/>
                <w:sz w:val="24"/>
                <w:szCs w:val="24"/>
              </w:rPr>
              <w:t>-1</w:t>
            </w:r>
            <w:r w:rsidR="00810A6A">
              <w:rPr>
                <w:rFonts w:ascii="Verdana" w:hAnsi="Verdana"/>
                <w:b/>
                <w:sz w:val="24"/>
                <w:szCs w:val="24"/>
              </w:rPr>
              <w:t>7</w:t>
            </w:r>
          </w:p>
        </w:tc>
      </w:tr>
      <w:tr w:rsidR="008C48E9" w14:paraId="5D37CFA4" w14:textId="77777777" w:rsidTr="002C071A">
        <w:tc>
          <w:tcPr>
            <w:tcW w:w="1728" w:type="dxa"/>
          </w:tcPr>
          <w:p w14:paraId="7D6CA1D0" w14:textId="0DB52FDD" w:rsidR="008C48E9" w:rsidRPr="002C071A" w:rsidRDefault="008C48E9" w:rsidP="00A73168">
            <w:pPr>
              <w:pStyle w:val="ListParagraph"/>
              <w:ind w:left="0"/>
              <w:rPr>
                <w:rFonts w:ascii="Verdana" w:hAnsi="Verdana"/>
                <w:b/>
                <w:sz w:val="24"/>
                <w:szCs w:val="24"/>
              </w:rPr>
            </w:pPr>
            <w:r w:rsidRPr="002C071A">
              <w:rPr>
                <w:rFonts w:ascii="Verdana" w:hAnsi="Verdana"/>
                <w:b/>
                <w:sz w:val="24"/>
                <w:szCs w:val="24"/>
              </w:rPr>
              <w:t>Section VII</w:t>
            </w:r>
          </w:p>
        </w:tc>
        <w:tc>
          <w:tcPr>
            <w:tcW w:w="6030" w:type="dxa"/>
          </w:tcPr>
          <w:p w14:paraId="4B8890DD" w14:textId="77777777" w:rsidR="008C48E9" w:rsidRPr="002C071A" w:rsidRDefault="008C48E9" w:rsidP="003C08D9">
            <w:pPr>
              <w:pStyle w:val="ListParagraph"/>
              <w:ind w:left="0"/>
              <w:rPr>
                <w:rFonts w:ascii="Verdana" w:hAnsi="Verdana"/>
                <w:b/>
                <w:sz w:val="24"/>
                <w:szCs w:val="24"/>
              </w:rPr>
            </w:pPr>
            <w:r w:rsidRPr="002C071A">
              <w:rPr>
                <w:rFonts w:ascii="Verdana" w:hAnsi="Verdana"/>
                <w:b/>
                <w:sz w:val="24"/>
                <w:szCs w:val="24"/>
              </w:rPr>
              <w:t>Procedures for Law Enforcement Officers</w:t>
            </w:r>
          </w:p>
        </w:tc>
        <w:tc>
          <w:tcPr>
            <w:tcW w:w="1705" w:type="dxa"/>
          </w:tcPr>
          <w:p w14:paraId="512A4221" w14:textId="15C51D47" w:rsidR="008C48E9" w:rsidRPr="002C071A" w:rsidRDefault="008C48E9" w:rsidP="003D1B59">
            <w:pPr>
              <w:pStyle w:val="ListParagraph"/>
              <w:ind w:left="0"/>
              <w:rPr>
                <w:rFonts w:ascii="Verdana" w:hAnsi="Verdana"/>
                <w:b/>
                <w:sz w:val="24"/>
                <w:szCs w:val="24"/>
              </w:rPr>
            </w:pPr>
            <w:r w:rsidRPr="002C071A">
              <w:rPr>
                <w:rFonts w:ascii="Verdana" w:hAnsi="Verdana"/>
                <w:b/>
                <w:sz w:val="24"/>
                <w:szCs w:val="24"/>
              </w:rPr>
              <w:t>Pages 1</w:t>
            </w:r>
            <w:r w:rsidR="00810A6A">
              <w:rPr>
                <w:rFonts w:ascii="Verdana" w:hAnsi="Verdana"/>
                <w:b/>
                <w:sz w:val="24"/>
                <w:szCs w:val="24"/>
              </w:rPr>
              <w:t>7</w:t>
            </w:r>
            <w:r w:rsidRPr="002C071A">
              <w:rPr>
                <w:rFonts w:ascii="Verdana" w:hAnsi="Verdana"/>
                <w:b/>
                <w:sz w:val="24"/>
                <w:szCs w:val="24"/>
              </w:rPr>
              <w:t>-1</w:t>
            </w:r>
            <w:r w:rsidR="00810A6A">
              <w:rPr>
                <w:rFonts w:ascii="Verdana" w:hAnsi="Verdana"/>
                <w:b/>
                <w:sz w:val="24"/>
                <w:szCs w:val="24"/>
              </w:rPr>
              <w:t>9</w:t>
            </w:r>
          </w:p>
        </w:tc>
      </w:tr>
      <w:tr w:rsidR="008C48E9" w14:paraId="1443521E" w14:textId="77777777" w:rsidTr="002C071A">
        <w:tc>
          <w:tcPr>
            <w:tcW w:w="1728" w:type="dxa"/>
          </w:tcPr>
          <w:p w14:paraId="4125B6BF" w14:textId="027EC9A4" w:rsidR="008C48E9" w:rsidRPr="002C071A" w:rsidRDefault="00A73168" w:rsidP="00A73168">
            <w:pPr>
              <w:pStyle w:val="ListParagraph"/>
              <w:ind w:left="0"/>
              <w:rPr>
                <w:rFonts w:ascii="Verdana" w:hAnsi="Verdana"/>
                <w:b/>
                <w:sz w:val="24"/>
                <w:szCs w:val="24"/>
              </w:rPr>
            </w:pPr>
            <w:r>
              <w:rPr>
                <w:rFonts w:ascii="Verdana" w:hAnsi="Verdana"/>
                <w:b/>
                <w:sz w:val="24"/>
                <w:szCs w:val="24"/>
              </w:rPr>
              <w:t>Section VIII</w:t>
            </w:r>
          </w:p>
        </w:tc>
        <w:tc>
          <w:tcPr>
            <w:tcW w:w="6030" w:type="dxa"/>
          </w:tcPr>
          <w:p w14:paraId="5EE09401" w14:textId="77777777" w:rsidR="008C48E9" w:rsidRPr="002C071A" w:rsidRDefault="008C48E9" w:rsidP="003C08D9">
            <w:pPr>
              <w:pStyle w:val="ListParagraph"/>
              <w:ind w:left="0"/>
              <w:rPr>
                <w:rFonts w:ascii="Verdana" w:hAnsi="Verdana"/>
                <w:b/>
                <w:sz w:val="24"/>
                <w:szCs w:val="24"/>
              </w:rPr>
            </w:pPr>
            <w:r w:rsidRPr="002C071A">
              <w:rPr>
                <w:rFonts w:ascii="Verdana" w:hAnsi="Verdana"/>
                <w:b/>
                <w:sz w:val="24"/>
                <w:szCs w:val="24"/>
              </w:rPr>
              <w:t>Training Requirements</w:t>
            </w:r>
          </w:p>
        </w:tc>
        <w:tc>
          <w:tcPr>
            <w:tcW w:w="1705" w:type="dxa"/>
          </w:tcPr>
          <w:p w14:paraId="689AC34D" w14:textId="3713A35B" w:rsidR="008C48E9" w:rsidRPr="002C071A" w:rsidRDefault="008C48E9" w:rsidP="003D1B59">
            <w:pPr>
              <w:pStyle w:val="ListParagraph"/>
              <w:ind w:left="0"/>
              <w:rPr>
                <w:rFonts w:ascii="Verdana" w:hAnsi="Verdana"/>
                <w:b/>
                <w:sz w:val="24"/>
                <w:szCs w:val="24"/>
              </w:rPr>
            </w:pPr>
            <w:r w:rsidRPr="002C071A">
              <w:rPr>
                <w:rFonts w:ascii="Verdana" w:hAnsi="Verdana"/>
                <w:b/>
                <w:sz w:val="24"/>
                <w:szCs w:val="24"/>
              </w:rPr>
              <w:t>Pages 1</w:t>
            </w:r>
            <w:r w:rsidR="00810A6A">
              <w:rPr>
                <w:rFonts w:ascii="Verdana" w:hAnsi="Verdana"/>
                <w:b/>
                <w:sz w:val="24"/>
                <w:szCs w:val="24"/>
              </w:rPr>
              <w:t>9</w:t>
            </w:r>
            <w:r w:rsidRPr="002C071A">
              <w:rPr>
                <w:rFonts w:ascii="Verdana" w:hAnsi="Verdana"/>
                <w:b/>
                <w:sz w:val="24"/>
                <w:szCs w:val="24"/>
              </w:rPr>
              <w:t xml:space="preserve">- </w:t>
            </w:r>
            <w:r w:rsidR="00810A6A">
              <w:rPr>
                <w:rFonts w:ascii="Verdana" w:hAnsi="Verdana"/>
                <w:b/>
                <w:sz w:val="24"/>
                <w:szCs w:val="24"/>
              </w:rPr>
              <w:t>20</w:t>
            </w:r>
          </w:p>
        </w:tc>
      </w:tr>
      <w:tr w:rsidR="008C48E9" w14:paraId="0746A646" w14:textId="77777777" w:rsidTr="002C071A">
        <w:tc>
          <w:tcPr>
            <w:tcW w:w="1728" w:type="dxa"/>
          </w:tcPr>
          <w:p w14:paraId="75B20703" w14:textId="24DA577E" w:rsidR="008C48E9" w:rsidRPr="002C071A" w:rsidRDefault="008C48E9" w:rsidP="003C08D9">
            <w:pPr>
              <w:pStyle w:val="ListParagraph"/>
              <w:ind w:left="0"/>
              <w:rPr>
                <w:rFonts w:ascii="Verdana" w:hAnsi="Verdana"/>
                <w:b/>
                <w:sz w:val="24"/>
                <w:szCs w:val="24"/>
              </w:rPr>
            </w:pPr>
            <w:r w:rsidRPr="002C071A">
              <w:rPr>
                <w:rFonts w:ascii="Verdana" w:hAnsi="Verdana"/>
                <w:b/>
                <w:sz w:val="24"/>
                <w:szCs w:val="24"/>
              </w:rPr>
              <w:t xml:space="preserve">Section </w:t>
            </w:r>
            <w:r w:rsidR="00A73168">
              <w:rPr>
                <w:rFonts w:ascii="Verdana" w:hAnsi="Verdana"/>
                <w:b/>
                <w:sz w:val="24"/>
                <w:szCs w:val="24"/>
              </w:rPr>
              <w:t>I</w:t>
            </w:r>
            <w:r w:rsidRPr="002C071A">
              <w:rPr>
                <w:rFonts w:ascii="Verdana" w:hAnsi="Verdana"/>
                <w:b/>
                <w:sz w:val="24"/>
                <w:szCs w:val="24"/>
              </w:rPr>
              <w:t>X</w:t>
            </w:r>
          </w:p>
        </w:tc>
        <w:tc>
          <w:tcPr>
            <w:tcW w:w="6030" w:type="dxa"/>
          </w:tcPr>
          <w:p w14:paraId="49C3EE2F" w14:textId="77777777" w:rsidR="008C48E9" w:rsidRPr="002C071A" w:rsidRDefault="008C48E9" w:rsidP="003C08D9">
            <w:pPr>
              <w:pStyle w:val="ListParagraph"/>
              <w:ind w:left="0"/>
              <w:rPr>
                <w:rFonts w:ascii="Verdana" w:hAnsi="Verdana"/>
                <w:b/>
                <w:sz w:val="24"/>
                <w:szCs w:val="24"/>
              </w:rPr>
            </w:pPr>
            <w:r w:rsidRPr="002C071A">
              <w:rPr>
                <w:rFonts w:ascii="Verdana" w:hAnsi="Verdana"/>
                <w:b/>
                <w:sz w:val="24"/>
                <w:szCs w:val="24"/>
              </w:rPr>
              <w:t>Reporting Suspected Child Abuse/Neglect</w:t>
            </w:r>
          </w:p>
        </w:tc>
        <w:tc>
          <w:tcPr>
            <w:tcW w:w="1705" w:type="dxa"/>
          </w:tcPr>
          <w:p w14:paraId="7C9550B8" w14:textId="2E3F0944" w:rsidR="008C48E9" w:rsidRPr="002C071A" w:rsidRDefault="008C48E9" w:rsidP="003D1B59">
            <w:pPr>
              <w:pStyle w:val="ListParagraph"/>
              <w:ind w:left="0"/>
              <w:rPr>
                <w:rFonts w:ascii="Verdana" w:hAnsi="Verdana"/>
                <w:b/>
                <w:sz w:val="24"/>
                <w:szCs w:val="24"/>
              </w:rPr>
            </w:pPr>
            <w:r w:rsidRPr="002C071A">
              <w:rPr>
                <w:rFonts w:ascii="Verdana" w:hAnsi="Verdana"/>
                <w:b/>
                <w:sz w:val="24"/>
                <w:szCs w:val="24"/>
              </w:rPr>
              <w:t xml:space="preserve">Pages </w:t>
            </w:r>
            <w:r w:rsidR="00810A6A">
              <w:rPr>
                <w:rFonts w:ascii="Verdana" w:hAnsi="Verdana"/>
                <w:b/>
                <w:sz w:val="24"/>
                <w:szCs w:val="24"/>
              </w:rPr>
              <w:t>20</w:t>
            </w:r>
            <w:r w:rsidR="00F42BF4" w:rsidRPr="002C071A">
              <w:rPr>
                <w:rFonts w:ascii="Verdana" w:hAnsi="Verdana"/>
                <w:b/>
                <w:sz w:val="24"/>
                <w:szCs w:val="24"/>
              </w:rPr>
              <w:t>-2</w:t>
            </w:r>
            <w:r w:rsidR="00810A6A">
              <w:rPr>
                <w:rFonts w:ascii="Verdana" w:hAnsi="Verdana"/>
                <w:b/>
                <w:sz w:val="24"/>
                <w:szCs w:val="24"/>
              </w:rPr>
              <w:t>2</w:t>
            </w:r>
          </w:p>
        </w:tc>
      </w:tr>
      <w:tr w:rsidR="00F42BF4" w14:paraId="27B60CC5" w14:textId="77777777" w:rsidTr="002C071A">
        <w:tc>
          <w:tcPr>
            <w:tcW w:w="1728" w:type="dxa"/>
          </w:tcPr>
          <w:p w14:paraId="3C656F9F" w14:textId="2DFC651D" w:rsidR="00F42BF4" w:rsidRPr="002C071A" w:rsidRDefault="00F42BF4" w:rsidP="00A73168">
            <w:pPr>
              <w:pStyle w:val="ListParagraph"/>
              <w:ind w:left="0"/>
              <w:rPr>
                <w:rFonts w:ascii="Verdana" w:hAnsi="Verdana"/>
                <w:b/>
                <w:sz w:val="24"/>
                <w:szCs w:val="24"/>
              </w:rPr>
            </w:pPr>
            <w:r w:rsidRPr="002C071A">
              <w:rPr>
                <w:rFonts w:ascii="Verdana" w:hAnsi="Verdana"/>
                <w:b/>
                <w:sz w:val="24"/>
                <w:szCs w:val="24"/>
              </w:rPr>
              <w:t>Section X</w:t>
            </w:r>
          </w:p>
        </w:tc>
        <w:tc>
          <w:tcPr>
            <w:tcW w:w="6030" w:type="dxa"/>
          </w:tcPr>
          <w:p w14:paraId="1A77F657" w14:textId="77777777" w:rsidR="00F42BF4" w:rsidRPr="002C071A" w:rsidRDefault="00F42BF4" w:rsidP="003C08D9">
            <w:pPr>
              <w:pStyle w:val="ListParagraph"/>
              <w:ind w:left="0"/>
              <w:rPr>
                <w:rFonts w:ascii="Verdana" w:hAnsi="Verdana"/>
                <w:b/>
                <w:sz w:val="24"/>
                <w:szCs w:val="24"/>
              </w:rPr>
            </w:pPr>
            <w:r w:rsidRPr="002C071A">
              <w:rPr>
                <w:rFonts w:ascii="Verdana" w:hAnsi="Verdana"/>
                <w:b/>
                <w:sz w:val="24"/>
                <w:szCs w:val="24"/>
              </w:rPr>
              <w:t>Important Information RE: Reporting Suspected Abuse Under NJ Law</w:t>
            </w:r>
          </w:p>
        </w:tc>
        <w:tc>
          <w:tcPr>
            <w:tcW w:w="1705" w:type="dxa"/>
          </w:tcPr>
          <w:p w14:paraId="07321757" w14:textId="6AD7FEEE" w:rsidR="00F42BF4" w:rsidRPr="002C071A" w:rsidRDefault="00F42BF4" w:rsidP="001D6689">
            <w:pPr>
              <w:pStyle w:val="ListParagraph"/>
              <w:ind w:left="0"/>
              <w:rPr>
                <w:rFonts w:ascii="Verdana" w:hAnsi="Verdana"/>
                <w:b/>
                <w:sz w:val="24"/>
                <w:szCs w:val="24"/>
              </w:rPr>
            </w:pPr>
            <w:r w:rsidRPr="002C071A">
              <w:rPr>
                <w:rFonts w:ascii="Verdana" w:hAnsi="Verdana"/>
                <w:b/>
                <w:sz w:val="24"/>
                <w:szCs w:val="24"/>
              </w:rPr>
              <w:t>Pages 2</w:t>
            </w:r>
            <w:r w:rsidR="00810A6A">
              <w:rPr>
                <w:rFonts w:ascii="Verdana" w:hAnsi="Verdana"/>
                <w:b/>
                <w:sz w:val="24"/>
                <w:szCs w:val="24"/>
              </w:rPr>
              <w:t>2</w:t>
            </w:r>
          </w:p>
        </w:tc>
      </w:tr>
      <w:tr w:rsidR="008C48E9" w14:paraId="6BEF621F" w14:textId="77777777" w:rsidTr="002C071A">
        <w:tc>
          <w:tcPr>
            <w:tcW w:w="1728" w:type="dxa"/>
          </w:tcPr>
          <w:p w14:paraId="0E14A2D5" w14:textId="36DF4B18" w:rsidR="008C48E9" w:rsidRPr="002C071A" w:rsidRDefault="008C48E9" w:rsidP="003C08D9">
            <w:pPr>
              <w:pStyle w:val="ListParagraph"/>
              <w:ind w:left="0"/>
              <w:rPr>
                <w:rFonts w:ascii="Verdana" w:hAnsi="Verdana"/>
                <w:b/>
                <w:sz w:val="24"/>
                <w:szCs w:val="24"/>
              </w:rPr>
            </w:pPr>
            <w:r w:rsidRPr="002C071A">
              <w:rPr>
                <w:rFonts w:ascii="Verdana" w:hAnsi="Verdana"/>
                <w:b/>
                <w:sz w:val="24"/>
                <w:szCs w:val="24"/>
              </w:rPr>
              <w:t>Section X</w:t>
            </w:r>
            <w:r w:rsidR="00A73168">
              <w:rPr>
                <w:rFonts w:ascii="Verdana" w:hAnsi="Verdana"/>
                <w:b/>
                <w:sz w:val="24"/>
                <w:szCs w:val="24"/>
              </w:rPr>
              <w:t>I</w:t>
            </w:r>
          </w:p>
        </w:tc>
        <w:tc>
          <w:tcPr>
            <w:tcW w:w="6030" w:type="dxa"/>
          </w:tcPr>
          <w:p w14:paraId="48B780DF" w14:textId="77777777" w:rsidR="008C48E9" w:rsidRPr="002C071A" w:rsidRDefault="008C48E9" w:rsidP="003C08D9">
            <w:pPr>
              <w:pStyle w:val="ListParagraph"/>
              <w:ind w:left="0"/>
              <w:rPr>
                <w:rFonts w:ascii="Verdana" w:hAnsi="Verdana"/>
                <w:b/>
                <w:sz w:val="24"/>
                <w:szCs w:val="24"/>
              </w:rPr>
            </w:pPr>
            <w:r w:rsidRPr="002C071A">
              <w:rPr>
                <w:rFonts w:ascii="Verdana" w:hAnsi="Verdana"/>
                <w:b/>
                <w:sz w:val="24"/>
                <w:szCs w:val="24"/>
              </w:rPr>
              <w:t>Acknowledgment and Receipt and Review of Policy</w:t>
            </w:r>
          </w:p>
        </w:tc>
        <w:tc>
          <w:tcPr>
            <w:tcW w:w="1705" w:type="dxa"/>
          </w:tcPr>
          <w:p w14:paraId="42D7CD65" w14:textId="0D77E62F" w:rsidR="008C48E9" w:rsidRPr="002C071A" w:rsidRDefault="00A05707" w:rsidP="003C08D9">
            <w:pPr>
              <w:pStyle w:val="ListParagraph"/>
              <w:ind w:left="0"/>
              <w:rPr>
                <w:rFonts w:ascii="Verdana" w:hAnsi="Verdana"/>
                <w:b/>
                <w:sz w:val="24"/>
                <w:szCs w:val="24"/>
              </w:rPr>
            </w:pPr>
            <w:r w:rsidRPr="002C071A">
              <w:rPr>
                <w:rFonts w:ascii="Verdana" w:hAnsi="Verdana"/>
                <w:b/>
                <w:sz w:val="24"/>
                <w:szCs w:val="24"/>
              </w:rPr>
              <w:t xml:space="preserve">Page </w:t>
            </w:r>
            <w:r w:rsidR="00F42BF4" w:rsidRPr="002C071A">
              <w:rPr>
                <w:rFonts w:ascii="Verdana" w:hAnsi="Verdana"/>
                <w:b/>
                <w:sz w:val="24"/>
                <w:szCs w:val="24"/>
              </w:rPr>
              <w:t>2</w:t>
            </w:r>
            <w:r w:rsidR="00810A6A">
              <w:rPr>
                <w:rFonts w:ascii="Verdana" w:hAnsi="Verdana"/>
                <w:b/>
                <w:sz w:val="24"/>
                <w:szCs w:val="24"/>
              </w:rPr>
              <w:t>3</w:t>
            </w:r>
          </w:p>
        </w:tc>
      </w:tr>
      <w:tr w:rsidR="008C48E9" w14:paraId="05A9800E" w14:textId="77777777" w:rsidTr="002C071A">
        <w:tc>
          <w:tcPr>
            <w:tcW w:w="1728" w:type="dxa"/>
          </w:tcPr>
          <w:p w14:paraId="59943592" w14:textId="77777777" w:rsidR="008C48E9" w:rsidRPr="002C071A" w:rsidRDefault="008C48E9" w:rsidP="003C08D9">
            <w:pPr>
              <w:pStyle w:val="ListParagraph"/>
              <w:ind w:left="0"/>
              <w:rPr>
                <w:rFonts w:ascii="Verdana" w:hAnsi="Verdana"/>
                <w:b/>
                <w:sz w:val="24"/>
                <w:szCs w:val="24"/>
              </w:rPr>
            </w:pPr>
            <w:r w:rsidRPr="002C071A">
              <w:rPr>
                <w:rFonts w:ascii="Verdana" w:hAnsi="Verdana"/>
                <w:b/>
                <w:sz w:val="24"/>
                <w:szCs w:val="24"/>
              </w:rPr>
              <w:t>Appendix</w:t>
            </w:r>
            <w:r w:rsidR="009D38E3" w:rsidRPr="002C071A">
              <w:rPr>
                <w:rFonts w:ascii="Verdana" w:hAnsi="Verdana"/>
                <w:b/>
                <w:sz w:val="24"/>
                <w:szCs w:val="24"/>
              </w:rPr>
              <w:t xml:space="preserve"> A</w:t>
            </w:r>
          </w:p>
        </w:tc>
        <w:tc>
          <w:tcPr>
            <w:tcW w:w="6030" w:type="dxa"/>
          </w:tcPr>
          <w:p w14:paraId="25D81B0D" w14:textId="77777777" w:rsidR="008C48E9" w:rsidRPr="002C071A" w:rsidRDefault="008C48E9" w:rsidP="003C08D9">
            <w:pPr>
              <w:pStyle w:val="ListParagraph"/>
              <w:ind w:left="0"/>
              <w:rPr>
                <w:rFonts w:ascii="Verdana" w:hAnsi="Verdana"/>
                <w:b/>
                <w:sz w:val="24"/>
                <w:szCs w:val="24"/>
              </w:rPr>
            </w:pPr>
            <w:r w:rsidRPr="002C071A">
              <w:rPr>
                <w:rFonts w:ascii="Verdana" w:hAnsi="Verdana"/>
                <w:b/>
                <w:sz w:val="24"/>
                <w:szCs w:val="24"/>
              </w:rPr>
              <w:t>Indicators of Child Abuse and Neglect</w:t>
            </w:r>
          </w:p>
        </w:tc>
        <w:tc>
          <w:tcPr>
            <w:tcW w:w="1705" w:type="dxa"/>
          </w:tcPr>
          <w:p w14:paraId="6E92829C" w14:textId="67E545B6" w:rsidR="008C48E9" w:rsidRPr="002C071A" w:rsidRDefault="00A05707" w:rsidP="003C08D9">
            <w:pPr>
              <w:pStyle w:val="ListParagraph"/>
              <w:ind w:left="0"/>
              <w:rPr>
                <w:rFonts w:ascii="Verdana" w:hAnsi="Verdana"/>
                <w:b/>
                <w:sz w:val="24"/>
                <w:szCs w:val="24"/>
              </w:rPr>
            </w:pPr>
            <w:r w:rsidRPr="002C071A">
              <w:rPr>
                <w:rFonts w:ascii="Verdana" w:hAnsi="Verdana"/>
                <w:b/>
                <w:sz w:val="24"/>
                <w:szCs w:val="24"/>
              </w:rPr>
              <w:t xml:space="preserve">Page </w:t>
            </w:r>
            <w:r w:rsidR="00F42BF4" w:rsidRPr="002C071A">
              <w:rPr>
                <w:rFonts w:ascii="Verdana" w:hAnsi="Verdana"/>
                <w:b/>
                <w:sz w:val="24"/>
                <w:szCs w:val="24"/>
              </w:rPr>
              <w:t>2</w:t>
            </w:r>
            <w:r w:rsidR="008F5462">
              <w:rPr>
                <w:rFonts w:ascii="Verdana" w:hAnsi="Verdana"/>
                <w:b/>
                <w:sz w:val="24"/>
                <w:szCs w:val="24"/>
              </w:rPr>
              <w:t>4</w:t>
            </w:r>
            <w:r w:rsidR="00F42BF4" w:rsidRPr="002C071A">
              <w:rPr>
                <w:rFonts w:ascii="Verdana" w:hAnsi="Verdana"/>
                <w:b/>
                <w:sz w:val="24"/>
                <w:szCs w:val="24"/>
              </w:rPr>
              <w:t>-2</w:t>
            </w:r>
            <w:r w:rsidR="008F5462">
              <w:rPr>
                <w:rFonts w:ascii="Verdana" w:hAnsi="Verdana"/>
                <w:b/>
                <w:sz w:val="24"/>
                <w:szCs w:val="24"/>
              </w:rPr>
              <w:t>5</w:t>
            </w:r>
          </w:p>
        </w:tc>
      </w:tr>
      <w:tr w:rsidR="009D38E3" w14:paraId="077B01AE" w14:textId="77777777" w:rsidTr="000E259E">
        <w:tc>
          <w:tcPr>
            <w:tcW w:w="1728" w:type="dxa"/>
            <w:tcBorders>
              <w:bottom w:val="single" w:sz="4" w:space="0" w:color="auto"/>
            </w:tcBorders>
          </w:tcPr>
          <w:p w14:paraId="52A2436B" w14:textId="77777777" w:rsidR="009D38E3" w:rsidRPr="002C071A" w:rsidRDefault="009D38E3" w:rsidP="003C08D9">
            <w:pPr>
              <w:pStyle w:val="ListParagraph"/>
              <w:ind w:left="0"/>
              <w:rPr>
                <w:rFonts w:ascii="Verdana" w:hAnsi="Verdana"/>
                <w:b/>
                <w:sz w:val="24"/>
                <w:szCs w:val="24"/>
              </w:rPr>
            </w:pPr>
            <w:r w:rsidRPr="002C071A">
              <w:rPr>
                <w:rFonts w:ascii="Verdana" w:hAnsi="Verdana"/>
                <w:b/>
                <w:sz w:val="24"/>
                <w:szCs w:val="24"/>
              </w:rPr>
              <w:t>Appendix B</w:t>
            </w:r>
          </w:p>
        </w:tc>
        <w:tc>
          <w:tcPr>
            <w:tcW w:w="6030" w:type="dxa"/>
            <w:tcBorders>
              <w:bottom w:val="single" w:sz="4" w:space="0" w:color="auto"/>
            </w:tcBorders>
          </w:tcPr>
          <w:p w14:paraId="360151C3" w14:textId="77777777" w:rsidR="009D38E3" w:rsidRPr="002C071A" w:rsidRDefault="009D38E3" w:rsidP="003C08D9">
            <w:pPr>
              <w:pStyle w:val="ListParagraph"/>
              <w:ind w:left="0"/>
              <w:rPr>
                <w:rFonts w:ascii="Verdana" w:hAnsi="Verdana"/>
                <w:b/>
                <w:sz w:val="24"/>
                <w:szCs w:val="24"/>
              </w:rPr>
            </w:pPr>
            <w:r w:rsidRPr="002C071A">
              <w:rPr>
                <w:rFonts w:ascii="Verdana" w:hAnsi="Verdana"/>
                <w:b/>
                <w:sz w:val="24"/>
                <w:szCs w:val="24"/>
              </w:rPr>
              <w:t>Recognizing “Grooming” Behavior</w:t>
            </w:r>
          </w:p>
        </w:tc>
        <w:tc>
          <w:tcPr>
            <w:tcW w:w="1705" w:type="dxa"/>
            <w:tcBorders>
              <w:bottom w:val="single" w:sz="4" w:space="0" w:color="auto"/>
            </w:tcBorders>
          </w:tcPr>
          <w:p w14:paraId="6BAA8346" w14:textId="4163E0E1" w:rsidR="009D38E3" w:rsidRPr="002C071A" w:rsidRDefault="009D38E3" w:rsidP="003C08D9">
            <w:pPr>
              <w:pStyle w:val="ListParagraph"/>
              <w:ind w:left="0"/>
              <w:rPr>
                <w:rFonts w:ascii="Verdana" w:hAnsi="Verdana"/>
                <w:b/>
                <w:sz w:val="24"/>
                <w:szCs w:val="24"/>
              </w:rPr>
            </w:pPr>
            <w:r w:rsidRPr="002C071A">
              <w:rPr>
                <w:rFonts w:ascii="Verdana" w:hAnsi="Verdana"/>
                <w:b/>
                <w:sz w:val="24"/>
                <w:szCs w:val="24"/>
              </w:rPr>
              <w:t>Page 2</w:t>
            </w:r>
            <w:r w:rsidR="008F5462">
              <w:rPr>
                <w:rFonts w:ascii="Verdana" w:hAnsi="Verdana"/>
                <w:b/>
                <w:sz w:val="24"/>
                <w:szCs w:val="24"/>
              </w:rPr>
              <w:t>6</w:t>
            </w:r>
          </w:p>
        </w:tc>
      </w:tr>
      <w:tr w:rsidR="009C34A4" w14:paraId="5011691C" w14:textId="77777777" w:rsidTr="000E259E">
        <w:tc>
          <w:tcPr>
            <w:tcW w:w="1728" w:type="dxa"/>
            <w:tcBorders>
              <w:bottom w:val="single" w:sz="4" w:space="0" w:color="auto"/>
            </w:tcBorders>
          </w:tcPr>
          <w:p w14:paraId="6BF42542" w14:textId="79C313FB" w:rsidR="009C34A4" w:rsidRPr="001F7C4E" w:rsidRDefault="009C34A4" w:rsidP="009C34A4">
            <w:pPr>
              <w:pStyle w:val="ListParagraph"/>
              <w:ind w:left="0"/>
              <w:rPr>
                <w:rFonts w:ascii="Verdana" w:hAnsi="Verdana"/>
                <w:b/>
                <w:sz w:val="24"/>
                <w:szCs w:val="24"/>
              </w:rPr>
            </w:pPr>
            <w:r w:rsidRPr="001F7C4E">
              <w:rPr>
                <w:rFonts w:ascii="Verdana" w:hAnsi="Verdana"/>
                <w:b/>
                <w:sz w:val="24"/>
                <w:szCs w:val="24"/>
              </w:rPr>
              <w:t>Appendix C</w:t>
            </w:r>
          </w:p>
        </w:tc>
        <w:tc>
          <w:tcPr>
            <w:tcW w:w="6030" w:type="dxa"/>
            <w:tcBorders>
              <w:bottom w:val="single" w:sz="4" w:space="0" w:color="auto"/>
            </w:tcBorders>
          </w:tcPr>
          <w:p w14:paraId="10465196" w14:textId="6E700E02" w:rsidR="009C34A4" w:rsidRPr="001F7C4E" w:rsidRDefault="009C34A4" w:rsidP="009C34A4">
            <w:pPr>
              <w:pStyle w:val="ListParagraph"/>
              <w:ind w:left="0"/>
              <w:rPr>
                <w:rFonts w:ascii="Verdana" w:hAnsi="Verdana"/>
                <w:b/>
                <w:sz w:val="24"/>
                <w:szCs w:val="24"/>
              </w:rPr>
            </w:pPr>
            <w:r w:rsidRPr="001F7C4E">
              <w:rPr>
                <w:rFonts w:ascii="Verdana" w:hAnsi="Verdana"/>
                <w:b/>
                <w:sz w:val="24"/>
                <w:szCs w:val="24"/>
              </w:rPr>
              <w:t xml:space="preserve">Frequently Asked Questions </w:t>
            </w:r>
          </w:p>
        </w:tc>
        <w:tc>
          <w:tcPr>
            <w:tcW w:w="1705" w:type="dxa"/>
            <w:tcBorders>
              <w:bottom w:val="single" w:sz="4" w:space="0" w:color="auto"/>
            </w:tcBorders>
          </w:tcPr>
          <w:p w14:paraId="74B49DAA" w14:textId="6744165A" w:rsidR="009C34A4" w:rsidRPr="001F7C4E" w:rsidRDefault="009C34A4" w:rsidP="009C34A4">
            <w:pPr>
              <w:pStyle w:val="ListParagraph"/>
              <w:ind w:left="0"/>
              <w:rPr>
                <w:rFonts w:ascii="Verdana" w:hAnsi="Verdana"/>
                <w:b/>
                <w:sz w:val="24"/>
                <w:szCs w:val="24"/>
              </w:rPr>
            </w:pPr>
            <w:r w:rsidRPr="001F7C4E">
              <w:rPr>
                <w:rFonts w:ascii="Verdana" w:hAnsi="Verdana"/>
                <w:b/>
                <w:sz w:val="24"/>
                <w:szCs w:val="24"/>
              </w:rPr>
              <w:t>Page</w:t>
            </w:r>
            <w:r w:rsidR="003D1B59" w:rsidRPr="001F7C4E">
              <w:rPr>
                <w:rFonts w:ascii="Verdana" w:hAnsi="Verdana"/>
                <w:b/>
                <w:sz w:val="24"/>
                <w:szCs w:val="24"/>
              </w:rPr>
              <w:t>s 2</w:t>
            </w:r>
            <w:r w:rsidR="008F5462">
              <w:rPr>
                <w:rFonts w:ascii="Verdana" w:hAnsi="Verdana"/>
                <w:b/>
                <w:sz w:val="24"/>
                <w:szCs w:val="24"/>
              </w:rPr>
              <w:t>7</w:t>
            </w:r>
            <w:r w:rsidR="003D1B59" w:rsidRPr="001F7C4E">
              <w:rPr>
                <w:rFonts w:ascii="Verdana" w:hAnsi="Verdana"/>
                <w:b/>
                <w:sz w:val="24"/>
                <w:szCs w:val="24"/>
              </w:rPr>
              <w:t>-</w:t>
            </w:r>
            <w:r w:rsidR="008F5462">
              <w:rPr>
                <w:rFonts w:ascii="Verdana" w:hAnsi="Verdana"/>
                <w:b/>
                <w:sz w:val="24"/>
                <w:szCs w:val="24"/>
              </w:rPr>
              <w:t>31</w:t>
            </w:r>
            <w:r w:rsidR="003D1B59" w:rsidRPr="001F7C4E">
              <w:rPr>
                <w:rFonts w:ascii="Verdana" w:hAnsi="Verdana"/>
                <w:b/>
                <w:sz w:val="24"/>
                <w:szCs w:val="24"/>
              </w:rPr>
              <w:t xml:space="preserve"> </w:t>
            </w:r>
          </w:p>
        </w:tc>
      </w:tr>
      <w:tr w:rsidR="0083461A" w14:paraId="68BBD375" w14:textId="77777777" w:rsidTr="000E259E">
        <w:tc>
          <w:tcPr>
            <w:tcW w:w="1728" w:type="dxa"/>
            <w:tcBorders>
              <w:top w:val="single" w:sz="4" w:space="0" w:color="auto"/>
              <w:left w:val="nil"/>
              <w:bottom w:val="nil"/>
              <w:right w:val="nil"/>
            </w:tcBorders>
          </w:tcPr>
          <w:p w14:paraId="6FC76C3F" w14:textId="5BCCC585" w:rsidR="0083461A" w:rsidRPr="001F7C4E" w:rsidRDefault="0083461A" w:rsidP="009C34A4">
            <w:pPr>
              <w:pStyle w:val="ListParagraph"/>
              <w:ind w:left="0"/>
              <w:rPr>
                <w:rFonts w:ascii="Verdana" w:hAnsi="Verdana"/>
                <w:b/>
                <w:sz w:val="24"/>
                <w:szCs w:val="24"/>
              </w:rPr>
            </w:pPr>
          </w:p>
        </w:tc>
        <w:tc>
          <w:tcPr>
            <w:tcW w:w="6030" w:type="dxa"/>
            <w:tcBorders>
              <w:top w:val="single" w:sz="4" w:space="0" w:color="auto"/>
              <w:left w:val="nil"/>
              <w:bottom w:val="nil"/>
              <w:right w:val="nil"/>
            </w:tcBorders>
          </w:tcPr>
          <w:p w14:paraId="5090ACA4" w14:textId="356AC322" w:rsidR="0083461A" w:rsidRPr="001F7C4E" w:rsidRDefault="0083461A" w:rsidP="009C34A4">
            <w:pPr>
              <w:pStyle w:val="ListParagraph"/>
              <w:ind w:left="0"/>
              <w:rPr>
                <w:rFonts w:ascii="Verdana" w:hAnsi="Verdana"/>
                <w:b/>
                <w:sz w:val="24"/>
                <w:szCs w:val="24"/>
              </w:rPr>
            </w:pPr>
          </w:p>
        </w:tc>
        <w:tc>
          <w:tcPr>
            <w:tcW w:w="1705" w:type="dxa"/>
            <w:tcBorders>
              <w:top w:val="single" w:sz="4" w:space="0" w:color="auto"/>
              <w:left w:val="nil"/>
              <w:bottom w:val="nil"/>
              <w:right w:val="nil"/>
            </w:tcBorders>
          </w:tcPr>
          <w:p w14:paraId="593BDDE1" w14:textId="68057BC9" w:rsidR="0083461A" w:rsidRPr="001F7C4E" w:rsidRDefault="0083461A" w:rsidP="009C34A4">
            <w:pPr>
              <w:pStyle w:val="ListParagraph"/>
              <w:ind w:left="0"/>
              <w:rPr>
                <w:rFonts w:ascii="Verdana" w:hAnsi="Verdana"/>
                <w:b/>
                <w:sz w:val="24"/>
                <w:szCs w:val="24"/>
              </w:rPr>
            </w:pPr>
          </w:p>
        </w:tc>
      </w:tr>
    </w:tbl>
    <w:p w14:paraId="14FC1D65" w14:textId="77777777" w:rsidR="00420255" w:rsidRDefault="00420255" w:rsidP="00420255"/>
    <w:p w14:paraId="27007379" w14:textId="77777777" w:rsidR="00420255" w:rsidRDefault="00420255" w:rsidP="0055558A">
      <w:pPr>
        <w:jc w:val="center"/>
        <w:rPr>
          <w:rFonts w:ascii="Verdana" w:hAnsi="Verdana"/>
          <w:b/>
          <w:i/>
          <w:sz w:val="44"/>
          <w:szCs w:val="44"/>
        </w:rPr>
      </w:pPr>
    </w:p>
    <w:p w14:paraId="575AC33F" w14:textId="6F62C472" w:rsidR="00A73168" w:rsidRDefault="00A73168">
      <w:pPr>
        <w:rPr>
          <w:rFonts w:ascii="Verdana" w:hAnsi="Verdana"/>
          <w:b/>
          <w:i/>
          <w:sz w:val="44"/>
          <w:szCs w:val="44"/>
        </w:rPr>
      </w:pPr>
      <w:r>
        <w:rPr>
          <w:rFonts w:ascii="Verdana" w:hAnsi="Verdana"/>
          <w:b/>
          <w:i/>
          <w:sz w:val="44"/>
          <w:szCs w:val="44"/>
        </w:rPr>
        <w:br w:type="page"/>
      </w:r>
    </w:p>
    <w:p w14:paraId="3B173709" w14:textId="77777777" w:rsidR="00B6543C" w:rsidRDefault="00B6543C" w:rsidP="0055558A">
      <w:pPr>
        <w:jc w:val="center"/>
        <w:rPr>
          <w:rFonts w:ascii="Verdana" w:hAnsi="Verdana"/>
          <w:b/>
          <w:i/>
          <w:sz w:val="44"/>
          <w:szCs w:val="44"/>
        </w:rPr>
      </w:pPr>
    </w:p>
    <w:p w14:paraId="50011D01" w14:textId="77777777" w:rsidR="00420255" w:rsidRDefault="00420255" w:rsidP="0055558A">
      <w:pPr>
        <w:jc w:val="center"/>
        <w:rPr>
          <w:rFonts w:ascii="Verdana" w:hAnsi="Verdana"/>
          <w:b/>
          <w:i/>
          <w:sz w:val="44"/>
          <w:szCs w:val="44"/>
        </w:rPr>
      </w:pPr>
    </w:p>
    <w:p w14:paraId="55C29664" w14:textId="77777777" w:rsidR="003C08D9" w:rsidRDefault="003C08D9">
      <w:pPr>
        <w:jc w:val="center"/>
        <w:rPr>
          <w:rFonts w:ascii="Verdana" w:hAnsi="Verdana"/>
          <w:b/>
          <w:i/>
          <w:sz w:val="44"/>
          <w:szCs w:val="44"/>
        </w:rPr>
      </w:pPr>
    </w:p>
    <w:p w14:paraId="25104ACE" w14:textId="636EB58F" w:rsidR="0055558A" w:rsidRPr="00A741D8" w:rsidRDefault="00A94F20">
      <w:pPr>
        <w:jc w:val="center"/>
        <w:rPr>
          <w:rFonts w:ascii="Verdana" w:hAnsi="Verdana"/>
          <w:b/>
          <w:i/>
          <w:sz w:val="44"/>
          <w:szCs w:val="44"/>
        </w:rPr>
      </w:pPr>
      <w:r>
        <w:rPr>
          <w:rFonts w:ascii="Verdana" w:hAnsi="Verdana"/>
          <w:b/>
          <w:i/>
          <w:sz w:val="44"/>
          <w:szCs w:val="44"/>
        </w:rPr>
        <w:t>The</w:t>
      </w:r>
      <w:r w:rsidR="0055558A" w:rsidRPr="002B021E">
        <w:rPr>
          <w:rFonts w:ascii="Verdana" w:hAnsi="Verdana"/>
          <w:b/>
          <w:i/>
          <w:sz w:val="44"/>
          <w:szCs w:val="44"/>
        </w:rPr>
        <w:t xml:space="preserve">se sample policies and procedures are not intended to be all-encompassing and are believed to conform to current law and practice at the time of preparation.  However, </w:t>
      </w:r>
      <w:r w:rsidR="00F13A90">
        <w:rPr>
          <w:rFonts w:ascii="Verdana" w:hAnsi="Verdana"/>
          <w:b/>
          <w:i/>
          <w:sz w:val="44"/>
          <w:szCs w:val="44"/>
        </w:rPr>
        <w:t>all local governmental</w:t>
      </w:r>
      <w:r w:rsidR="0055558A">
        <w:rPr>
          <w:rFonts w:ascii="Verdana" w:hAnsi="Verdana"/>
          <w:b/>
          <w:i/>
          <w:sz w:val="44"/>
          <w:szCs w:val="44"/>
        </w:rPr>
        <w:t xml:space="preserve"> entities </w:t>
      </w:r>
      <w:r w:rsidR="0055558A" w:rsidRPr="002B021E">
        <w:rPr>
          <w:rFonts w:ascii="Verdana" w:hAnsi="Verdana"/>
          <w:b/>
          <w:i/>
          <w:sz w:val="44"/>
          <w:szCs w:val="44"/>
        </w:rPr>
        <w:t>and authorities are cautioned to seek legal advice from a qualified employment attorney before adopting any employment policies and procedures</w:t>
      </w:r>
      <w:r w:rsidR="0055558A" w:rsidRPr="00A741D8">
        <w:rPr>
          <w:rFonts w:ascii="Verdana" w:hAnsi="Verdana"/>
          <w:b/>
          <w:i/>
          <w:sz w:val="44"/>
          <w:szCs w:val="44"/>
        </w:rPr>
        <w:t>.</w:t>
      </w:r>
      <w:r w:rsidR="00A73168" w:rsidRPr="00A741D8">
        <w:rPr>
          <w:rFonts w:ascii="Verdana" w:hAnsi="Verdana"/>
          <w:b/>
          <w:i/>
          <w:sz w:val="44"/>
          <w:szCs w:val="44"/>
        </w:rPr>
        <w:t xml:space="preserve"> Please delete this section once the policy is adopted. </w:t>
      </w:r>
    </w:p>
    <w:p w14:paraId="7BE20578" w14:textId="4688B178" w:rsidR="00CF78BC" w:rsidRPr="00CF78BC" w:rsidRDefault="00CF78BC">
      <w:pPr>
        <w:jc w:val="center"/>
        <w:rPr>
          <w:rFonts w:ascii="Verdana" w:hAnsi="Verdana"/>
          <w:b/>
          <w:i/>
          <w:sz w:val="44"/>
          <w:szCs w:val="44"/>
          <w:u w:val="single"/>
        </w:rPr>
      </w:pPr>
      <w:r w:rsidRPr="00A741D8">
        <w:rPr>
          <w:rFonts w:ascii="Verdana" w:hAnsi="Verdana"/>
          <w:b/>
          <w:i/>
          <w:sz w:val="44"/>
          <w:szCs w:val="44"/>
          <w:u w:val="single"/>
        </w:rPr>
        <w:t>The form and content of the model policy may be modified, so long as it is approved by your legal counsel.</w:t>
      </w:r>
    </w:p>
    <w:p w14:paraId="7D127775" w14:textId="77777777" w:rsidR="0055558A" w:rsidRDefault="0055558A" w:rsidP="00D026B5">
      <w:pPr>
        <w:jc w:val="center"/>
        <w:rPr>
          <w:rFonts w:ascii="Verdana" w:hAnsi="Verdana"/>
          <w:sz w:val="28"/>
          <w:szCs w:val="28"/>
          <w:u w:val="single"/>
        </w:rPr>
      </w:pPr>
    </w:p>
    <w:p w14:paraId="487DAD4D" w14:textId="77777777" w:rsidR="0055558A" w:rsidRDefault="0055558A" w:rsidP="00D026B5">
      <w:pPr>
        <w:jc w:val="center"/>
        <w:rPr>
          <w:rFonts w:ascii="Verdana" w:hAnsi="Verdana"/>
          <w:sz w:val="28"/>
          <w:szCs w:val="28"/>
          <w:u w:val="single"/>
        </w:rPr>
      </w:pPr>
    </w:p>
    <w:p w14:paraId="186E4F19" w14:textId="77777777" w:rsidR="0055558A" w:rsidRDefault="0055558A" w:rsidP="00D026B5">
      <w:pPr>
        <w:jc w:val="center"/>
        <w:rPr>
          <w:rFonts w:ascii="Verdana" w:hAnsi="Verdana"/>
          <w:sz w:val="28"/>
          <w:szCs w:val="28"/>
          <w:u w:val="single"/>
        </w:rPr>
      </w:pPr>
    </w:p>
    <w:p w14:paraId="766AC48D" w14:textId="77777777" w:rsidR="00B6543C" w:rsidRPr="002C071A" w:rsidRDefault="006E3DCD" w:rsidP="003C08D9">
      <w:pPr>
        <w:spacing w:after="0"/>
        <w:jc w:val="center"/>
        <w:rPr>
          <w:rFonts w:ascii="Verdana" w:hAnsi="Verdana"/>
          <w:b/>
          <w:color w:val="1F4E79" w:themeColor="accent1" w:themeShade="80"/>
          <w:sz w:val="28"/>
          <w:szCs w:val="28"/>
          <w:u w:val="single"/>
        </w:rPr>
      </w:pPr>
      <w:r w:rsidRPr="002C071A">
        <w:rPr>
          <w:rFonts w:ascii="Verdana" w:hAnsi="Verdana"/>
          <w:b/>
          <w:color w:val="1F4E79" w:themeColor="accent1" w:themeShade="80"/>
          <w:sz w:val="28"/>
          <w:szCs w:val="28"/>
          <w:u w:val="single"/>
        </w:rPr>
        <w:lastRenderedPageBreak/>
        <w:t xml:space="preserve">Model Policy Addressing </w:t>
      </w:r>
      <w:r w:rsidR="007B713F" w:rsidRPr="002C071A">
        <w:rPr>
          <w:rFonts w:ascii="Verdana" w:hAnsi="Verdana"/>
          <w:b/>
          <w:color w:val="1F4E79" w:themeColor="accent1" w:themeShade="80"/>
          <w:sz w:val="28"/>
          <w:szCs w:val="28"/>
          <w:u w:val="single"/>
        </w:rPr>
        <w:t xml:space="preserve">the </w:t>
      </w:r>
      <w:r w:rsidR="00C3301D" w:rsidRPr="002C071A">
        <w:rPr>
          <w:rFonts w:ascii="Verdana" w:hAnsi="Verdana"/>
          <w:b/>
          <w:color w:val="1F4E79" w:themeColor="accent1" w:themeShade="80"/>
          <w:sz w:val="28"/>
          <w:szCs w:val="28"/>
          <w:u w:val="single"/>
        </w:rPr>
        <w:t>Protection and</w:t>
      </w:r>
    </w:p>
    <w:p w14:paraId="79034EFA" w14:textId="77777777" w:rsidR="00FC4A4B" w:rsidRDefault="007B713F" w:rsidP="003C08D9">
      <w:pPr>
        <w:spacing w:after="0"/>
        <w:jc w:val="center"/>
        <w:rPr>
          <w:rFonts w:ascii="Verdana" w:hAnsi="Verdana"/>
          <w:b/>
          <w:color w:val="1F4E79" w:themeColor="accent1" w:themeShade="80"/>
          <w:sz w:val="28"/>
          <w:szCs w:val="28"/>
          <w:u w:val="single"/>
        </w:rPr>
      </w:pPr>
      <w:r w:rsidRPr="002C071A">
        <w:rPr>
          <w:rFonts w:ascii="Verdana" w:hAnsi="Verdana"/>
          <w:b/>
          <w:color w:val="1F4E79" w:themeColor="accent1" w:themeShade="80"/>
          <w:sz w:val="28"/>
          <w:szCs w:val="28"/>
          <w:u w:val="single"/>
        </w:rPr>
        <w:t xml:space="preserve">Safe Treatment </w:t>
      </w:r>
      <w:r w:rsidR="006E3DCD" w:rsidRPr="002C071A">
        <w:rPr>
          <w:rFonts w:ascii="Verdana" w:hAnsi="Verdana"/>
          <w:b/>
          <w:color w:val="1F4E79" w:themeColor="accent1" w:themeShade="80"/>
          <w:sz w:val="28"/>
          <w:szCs w:val="28"/>
          <w:u w:val="single"/>
        </w:rPr>
        <w:t>of Minors</w:t>
      </w:r>
    </w:p>
    <w:p w14:paraId="0EF9D378" w14:textId="77777777" w:rsidR="003C08D9" w:rsidRPr="002C071A" w:rsidRDefault="003C08D9" w:rsidP="003C08D9">
      <w:pPr>
        <w:spacing w:after="0"/>
        <w:jc w:val="center"/>
        <w:rPr>
          <w:rFonts w:ascii="Verdana" w:hAnsi="Verdana"/>
          <w:b/>
          <w:color w:val="1F4E79" w:themeColor="accent1" w:themeShade="80"/>
          <w:sz w:val="24"/>
          <w:szCs w:val="28"/>
          <w:u w:val="single"/>
        </w:rPr>
      </w:pPr>
    </w:p>
    <w:p w14:paraId="213265CE" w14:textId="77777777" w:rsidR="00F428F5" w:rsidRPr="003C08D9" w:rsidRDefault="00F428F5" w:rsidP="003C08D9">
      <w:pPr>
        <w:pStyle w:val="Heading3"/>
        <w:numPr>
          <w:ilvl w:val="0"/>
          <w:numId w:val="1"/>
        </w:numPr>
        <w:rPr>
          <w:rFonts w:ascii="Verdana" w:hAnsi="Verdana" w:cs="Arial"/>
          <w:b/>
          <w:color w:val="1F4E79" w:themeColor="accent1" w:themeShade="80"/>
          <w:sz w:val="24"/>
          <w:u w:val="single"/>
          <w:lang w:val="en"/>
        </w:rPr>
      </w:pPr>
      <w:r w:rsidRPr="003C08D9">
        <w:rPr>
          <w:rFonts w:ascii="Verdana" w:hAnsi="Verdana" w:cs="Arial"/>
          <w:b/>
          <w:color w:val="1F4E79" w:themeColor="accent1" w:themeShade="80"/>
          <w:sz w:val="24"/>
          <w:u w:val="single"/>
          <w:lang w:val="en"/>
        </w:rPr>
        <w:t>Pur</w:t>
      </w:r>
      <w:r w:rsidR="00D51C03" w:rsidRPr="003C08D9">
        <w:rPr>
          <w:rFonts w:ascii="Verdana" w:hAnsi="Verdana" w:cs="Arial"/>
          <w:b/>
          <w:color w:val="1F4E79" w:themeColor="accent1" w:themeShade="80"/>
          <w:sz w:val="24"/>
          <w:u w:val="single"/>
          <w:lang w:val="en"/>
        </w:rPr>
        <w:t>pose</w:t>
      </w:r>
      <w:r w:rsidR="001D30A6" w:rsidRPr="003C08D9">
        <w:rPr>
          <w:rFonts w:ascii="Verdana" w:hAnsi="Verdana" w:cs="Arial"/>
          <w:b/>
          <w:color w:val="1F4E79" w:themeColor="accent1" w:themeShade="80"/>
          <w:sz w:val="24"/>
          <w:u w:val="single"/>
          <w:lang w:val="en"/>
        </w:rPr>
        <w:t xml:space="preserve"> and Scope</w:t>
      </w:r>
      <w:r w:rsidR="00D51C03" w:rsidRPr="003C08D9">
        <w:rPr>
          <w:rFonts w:ascii="Verdana" w:hAnsi="Verdana" w:cs="Arial"/>
          <w:b/>
          <w:color w:val="1F4E79" w:themeColor="accent1" w:themeShade="80"/>
          <w:sz w:val="24"/>
          <w:u w:val="single"/>
          <w:lang w:val="en"/>
        </w:rPr>
        <w:t>:</w:t>
      </w:r>
    </w:p>
    <w:p w14:paraId="2578670E" w14:textId="77777777" w:rsidR="00F34F18" w:rsidRPr="003C08D9" w:rsidRDefault="00F34F18" w:rsidP="003C08D9">
      <w:pPr>
        <w:pStyle w:val="Heading3"/>
        <w:ind w:left="1080"/>
        <w:rPr>
          <w:rFonts w:ascii="Verdana" w:hAnsi="Verdana" w:cs="Arial"/>
          <w:b/>
          <w:color w:val="1F4E79" w:themeColor="accent1" w:themeShade="80"/>
          <w:sz w:val="24"/>
          <w:u w:val="single"/>
          <w:lang w:val="en"/>
        </w:rPr>
      </w:pPr>
    </w:p>
    <w:p w14:paraId="1B2D8E87" w14:textId="77777777" w:rsidR="00CB6BDD" w:rsidRDefault="008A44B2" w:rsidP="002C071A">
      <w:pPr>
        <w:spacing w:after="0" w:line="240" w:lineRule="auto"/>
        <w:ind w:left="720"/>
        <w:jc w:val="both"/>
        <w:rPr>
          <w:rFonts w:ascii="Verdana" w:hAnsi="Verdana"/>
        </w:rPr>
      </w:pPr>
      <w:r>
        <w:rPr>
          <w:rFonts w:ascii="Verdana" w:hAnsi="Verdana"/>
        </w:rPr>
        <w:t xml:space="preserve">Under New Jersey law (N.J.S.A. </w:t>
      </w:r>
      <w:r w:rsidR="00931518">
        <w:rPr>
          <w:rFonts w:ascii="Verdana" w:hAnsi="Verdana"/>
        </w:rPr>
        <w:t>9:</w:t>
      </w:r>
      <w:r>
        <w:rPr>
          <w:rFonts w:ascii="Verdana" w:hAnsi="Verdana"/>
        </w:rPr>
        <w:t>6-8.21), an abused or neglected child is</w:t>
      </w:r>
      <w:r w:rsidR="00CB6BDD">
        <w:rPr>
          <w:rFonts w:ascii="Verdana" w:hAnsi="Verdana"/>
        </w:rPr>
        <w:t>:</w:t>
      </w:r>
    </w:p>
    <w:p w14:paraId="063625EB" w14:textId="680F02E6" w:rsidR="00342F04" w:rsidRDefault="00947573" w:rsidP="00947573">
      <w:pPr>
        <w:pStyle w:val="ListParagraph"/>
        <w:numPr>
          <w:ilvl w:val="0"/>
          <w:numId w:val="62"/>
        </w:numPr>
        <w:spacing w:after="0" w:line="240" w:lineRule="auto"/>
        <w:jc w:val="both"/>
        <w:rPr>
          <w:rFonts w:ascii="Verdana" w:hAnsi="Verdana"/>
        </w:rPr>
      </w:pPr>
      <w:commentRangeStart w:id="0"/>
      <w:r>
        <w:rPr>
          <w:rFonts w:ascii="Verdana" w:hAnsi="Verdana"/>
        </w:rPr>
        <w:t xml:space="preserve">Any person </w:t>
      </w:r>
      <w:r w:rsidR="00342F04">
        <w:rPr>
          <w:rFonts w:ascii="Verdana" w:hAnsi="Verdana"/>
        </w:rPr>
        <w:t>less than 18 years of age alleged to have been abused or neglectged</w:t>
      </w:r>
      <w:r w:rsidR="00447A5F">
        <w:rPr>
          <w:rFonts w:ascii="Verdana" w:hAnsi="Verdana"/>
        </w:rPr>
        <w:t>;</w:t>
      </w:r>
      <w:r w:rsidR="00342F04">
        <w:rPr>
          <w:rFonts w:ascii="Verdana" w:hAnsi="Verdana"/>
        </w:rPr>
        <w:t xml:space="preserve"> or</w:t>
      </w:r>
    </w:p>
    <w:p w14:paraId="1716480C" w14:textId="2882A4CC" w:rsidR="008A44B2" w:rsidRPr="00947573" w:rsidRDefault="00342F04" w:rsidP="00947573">
      <w:pPr>
        <w:pStyle w:val="ListParagraph"/>
        <w:numPr>
          <w:ilvl w:val="0"/>
          <w:numId w:val="62"/>
        </w:numPr>
        <w:spacing w:after="0" w:line="240" w:lineRule="auto"/>
        <w:jc w:val="both"/>
        <w:rPr>
          <w:rFonts w:ascii="Verdana" w:hAnsi="Verdana"/>
        </w:rPr>
      </w:pPr>
      <w:r>
        <w:rPr>
          <w:rFonts w:ascii="Verdana" w:hAnsi="Verdana"/>
        </w:rPr>
        <w:t xml:space="preserve">Any </w:t>
      </w:r>
      <w:r w:rsidR="0084095D">
        <w:rPr>
          <w:rFonts w:ascii="Verdana" w:hAnsi="Verdana"/>
        </w:rPr>
        <w:t xml:space="preserve">person less than 21 years of age alleged to have been abused or neglected, or </w:t>
      </w:r>
      <w:r w:rsidR="009E72B3">
        <w:rPr>
          <w:rFonts w:ascii="Verdana" w:hAnsi="Verdana"/>
        </w:rPr>
        <w:t>subject to exploitation by a teacher, employee, contractor, or volunteer, whether compensat</w:t>
      </w:r>
      <w:r w:rsidR="00AA1170">
        <w:rPr>
          <w:rFonts w:ascii="Verdana" w:hAnsi="Verdana"/>
        </w:rPr>
        <w:t>ed</w:t>
      </w:r>
      <w:r w:rsidR="009E72B3">
        <w:rPr>
          <w:rFonts w:ascii="Verdana" w:hAnsi="Verdana"/>
        </w:rPr>
        <w:t xml:space="preserve"> or uncompensat</w:t>
      </w:r>
      <w:r w:rsidR="008D3492">
        <w:rPr>
          <w:rFonts w:ascii="Verdana" w:hAnsi="Verdana"/>
        </w:rPr>
        <w:t>ed, of an institution responsible</w:t>
      </w:r>
      <w:r w:rsidR="007B6041">
        <w:rPr>
          <w:rFonts w:ascii="Verdana" w:hAnsi="Verdana"/>
        </w:rPr>
        <w:t xml:space="preserve"> for the care or supervision of that person, as regulated by the Department of Children and Families (department), </w:t>
      </w:r>
      <w:r w:rsidR="00C972C2">
        <w:rPr>
          <w:rFonts w:ascii="Verdana" w:hAnsi="Verdana"/>
        </w:rPr>
        <w:t>including employees of day schools</w:t>
      </w:r>
      <w:r w:rsidR="003E618C">
        <w:rPr>
          <w:rFonts w:ascii="Verdana" w:hAnsi="Verdana"/>
        </w:rPr>
        <w:t>, who</w:t>
      </w:r>
      <w:r w:rsidR="00B324B7">
        <w:rPr>
          <w:rFonts w:ascii="Verdana" w:hAnsi="Verdana"/>
        </w:rPr>
        <w:t>:</w:t>
      </w:r>
      <w:commentRangeEnd w:id="0"/>
      <w:r w:rsidR="000E6A71" w:rsidRPr="00947573">
        <w:rPr>
          <w:rStyle w:val="CommentReference"/>
          <w:rFonts w:ascii="Verdana" w:hAnsi="Verdana"/>
          <w:sz w:val="22"/>
          <w:szCs w:val="22"/>
        </w:rPr>
        <w:commentReference w:id="0"/>
      </w:r>
    </w:p>
    <w:p w14:paraId="4CD6C488" w14:textId="77777777" w:rsidR="008A44B2" w:rsidRDefault="008A44B2" w:rsidP="002C071A">
      <w:pPr>
        <w:spacing w:after="0" w:line="240" w:lineRule="auto"/>
        <w:ind w:left="720"/>
        <w:rPr>
          <w:rFonts w:ascii="Verdana" w:hAnsi="Verdana"/>
        </w:rPr>
      </w:pPr>
    </w:p>
    <w:p w14:paraId="663E7CE1" w14:textId="77777777" w:rsidR="00F34F18" w:rsidRPr="002C071A" w:rsidRDefault="00F34F18" w:rsidP="002C071A">
      <w:pPr>
        <w:pStyle w:val="ListParagraph"/>
        <w:numPr>
          <w:ilvl w:val="1"/>
          <w:numId w:val="3"/>
        </w:numPr>
        <w:spacing w:after="0" w:line="240" w:lineRule="auto"/>
        <w:jc w:val="both"/>
        <w:rPr>
          <w:rFonts w:ascii="Verdana" w:hAnsi="Verdana"/>
        </w:rPr>
      </w:pPr>
      <w:r w:rsidRPr="002C071A">
        <w:rPr>
          <w:rFonts w:ascii="Verdana" w:hAnsi="Verdana"/>
        </w:rPr>
        <w:t>Inflic</w:t>
      </w:r>
      <w:r w:rsidR="00C77AE7">
        <w:rPr>
          <w:rFonts w:ascii="Verdana" w:hAnsi="Verdana"/>
        </w:rPr>
        <w:t>ts</w:t>
      </w:r>
      <w:r w:rsidR="008A44B2">
        <w:rPr>
          <w:rFonts w:ascii="Verdana" w:hAnsi="Verdana"/>
        </w:rPr>
        <w:t xml:space="preserve"> or</w:t>
      </w:r>
      <w:r w:rsidRPr="002C071A">
        <w:rPr>
          <w:rFonts w:ascii="Verdana" w:hAnsi="Verdana"/>
        </w:rPr>
        <w:t xml:space="preserve">  allow</w:t>
      </w:r>
      <w:r w:rsidR="00C77AE7">
        <w:rPr>
          <w:rFonts w:ascii="Verdana" w:hAnsi="Verdana"/>
        </w:rPr>
        <w:t>s</w:t>
      </w:r>
      <w:r w:rsidR="008A44B2">
        <w:rPr>
          <w:rFonts w:ascii="Verdana" w:hAnsi="Verdana"/>
        </w:rPr>
        <w:t xml:space="preserve"> </w:t>
      </w:r>
      <w:r w:rsidRPr="002C071A">
        <w:rPr>
          <w:rFonts w:ascii="Verdana" w:hAnsi="Verdana"/>
        </w:rPr>
        <w:t>to be inflicted physical injury by other than accidental means that creates substantial harm or risk of substantial harm, and/or</w:t>
      </w:r>
    </w:p>
    <w:p w14:paraId="0649BE06" w14:textId="22A762F7" w:rsidR="00F34F18" w:rsidRPr="00F34F18" w:rsidRDefault="00F34F18" w:rsidP="002C071A">
      <w:pPr>
        <w:numPr>
          <w:ilvl w:val="1"/>
          <w:numId w:val="3"/>
        </w:numPr>
        <w:spacing w:after="0" w:line="240" w:lineRule="auto"/>
        <w:jc w:val="both"/>
        <w:rPr>
          <w:rFonts w:ascii="Verdana" w:hAnsi="Verdana"/>
        </w:rPr>
      </w:pPr>
      <w:r w:rsidRPr="00F34F18">
        <w:rPr>
          <w:rFonts w:ascii="Verdana" w:hAnsi="Verdana"/>
        </w:rPr>
        <w:t>Fail</w:t>
      </w:r>
      <w:r w:rsidR="00923348">
        <w:rPr>
          <w:rFonts w:ascii="Verdana" w:hAnsi="Verdana"/>
        </w:rPr>
        <w:t xml:space="preserve">s </w:t>
      </w:r>
      <w:r w:rsidRPr="00F34F18">
        <w:rPr>
          <w:rFonts w:ascii="Verdana" w:hAnsi="Verdana"/>
        </w:rPr>
        <w:t>to provide proper supervision or adequate food, clothing, shelter, education</w:t>
      </w:r>
      <w:r w:rsidR="00D2783C">
        <w:rPr>
          <w:rFonts w:ascii="Verdana" w:hAnsi="Verdana"/>
        </w:rPr>
        <w:t>,</w:t>
      </w:r>
      <w:r w:rsidRPr="00F34F18">
        <w:rPr>
          <w:rFonts w:ascii="Verdana" w:hAnsi="Verdana"/>
        </w:rPr>
        <w:t xml:space="preserve"> or medical care although financially able or assisted to do so, and/or</w:t>
      </w:r>
    </w:p>
    <w:p w14:paraId="560BB070" w14:textId="77777777" w:rsidR="00F34F18" w:rsidRDefault="00F34F18" w:rsidP="002C071A">
      <w:pPr>
        <w:numPr>
          <w:ilvl w:val="1"/>
          <w:numId w:val="3"/>
        </w:numPr>
        <w:spacing w:after="0" w:line="240" w:lineRule="auto"/>
        <w:jc w:val="both"/>
        <w:rPr>
          <w:rFonts w:ascii="Verdana" w:hAnsi="Verdana"/>
        </w:rPr>
      </w:pPr>
      <w:r w:rsidRPr="00F34F18">
        <w:rPr>
          <w:rFonts w:ascii="Verdana" w:hAnsi="Verdana"/>
        </w:rPr>
        <w:t>Commit</w:t>
      </w:r>
      <w:r w:rsidR="00C77AE7">
        <w:rPr>
          <w:rFonts w:ascii="Verdana" w:hAnsi="Verdana"/>
        </w:rPr>
        <w:t>s</w:t>
      </w:r>
      <w:r w:rsidRPr="00F34F18">
        <w:rPr>
          <w:rFonts w:ascii="Verdana" w:hAnsi="Verdana"/>
        </w:rPr>
        <w:t xml:space="preserve"> or allow</w:t>
      </w:r>
      <w:r w:rsidR="00C77AE7">
        <w:rPr>
          <w:rFonts w:ascii="Verdana" w:hAnsi="Verdana"/>
        </w:rPr>
        <w:t>s</w:t>
      </w:r>
      <w:r w:rsidRPr="00F34F18">
        <w:rPr>
          <w:rFonts w:ascii="Verdana" w:hAnsi="Verdana"/>
        </w:rPr>
        <w:t xml:space="preserve"> to be committed an act of sexual abuse against a child.  </w:t>
      </w:r>
    </w:p>
    <w:p w14:paraId="197CA4BD" w14:textId="77777777" w:rsidR="000926D5" w:rsidRDefault="000926D5" w:rsidP="002C071A">
      <w:pPr>
        <w:spacing w:after="0" w:line="240" w:lineRule="auto"/>
        <w:ind w:left="1440"/>
        <w:rPr>
          <w:rFonts w:ascii="Verdana" w:hAnsi="Verdana"/>
        </w:rPr>
      </w:pPr>
    </w:p>
    <w:p w14:paraId="5DC8974A" w14:textId="77777777" w:rsidR="00E84089" w:rsidRDefault="00E84089" w:rsidP="002C071A">
      <w:pPr>
        <w:spacing w:after="0" w:line="240" w:lineRule="auto"/>
        <w:ind w:left="720"/>
        <w:jc w:val="both"/>
        <w:rPr>
          <w:rFonts w:ascii="Verdana" w:hAnsi="Verdana"/>
        </w:rPr>
      </w:pPr>
      <w:r>
        <w:rPr>
          <w:rFonts w:ascii="Verdana" w:hAnsi="Verdana"/>
        </w:rPr>
        <w:t>Child abuse can have long-t</w:t>
      </w:r>
      <w:r w:rsidR="000926D5">
        <w:rPr>
          <w:rFonts w:ascii="Verdana" w:hAnsi="Verdana"/>
        </w:rPr>
        <w:t xml:space="preserve">erm effects on victims.  A lack of trust and difficulty with healthy relationships is common, as is a core feeling of worthlessness and low self-esteem.  There may even be long-term trouble with regulating emotions that can lead to destructive behaviors.  </w:t>
      </w:r>
    </w:p>
    <w:p w14:paraId="7360C74C" w14:textId="77777777" w:rsidR="00CA1258" w:rsidRDefault="00CA1258" w:rsidP="002C071A">
      <w:pPr>
        <w:spacing w:after="0" w:line="240" w:lineRule="auto"/>
        <w:ind w:left="1440"/>
        <w:rPr>
          <w:rFonts w:ascii="Verdana" w:hAnsi="Verdana"/>
        </w:rPr>
      </w:pPr>
    </w:p>
    <w:p w14:paraId="62CAB182" w14:textId="77777777" w:rsidR="00046D5F" w:rsidRDefault="00046D5F" w:rsidP="002C071A">
      <w:pPr>
        <w:spacing w:after="0" w:line="240" w:lineRule="auto"/>
        <w:ind w:firstLine="720"/>
        <w:rPr>
          <w:rFonts w:ascii="Verdana" w:hAnsi="Verdana"/>
        </w:rPr>
      </w:pPr>
      <w:r>
        <w:rPr>
          <w:rFonts w:ascii="Verdana" w:hAnsi="Verdana"/>
        </w:rPr>
        <w:t>There are typically four common types of abuse:</w:t>
      </w:r>
    </w:p>
    <w:p w14:paraId="1508AEA8" w14:textId="77777777" w:rsidR="00B6543C" w:rsidRDefault="00B6543C" w:rsidP="002C071A">
      <w:pPr>
        <w:spacing w:after="0" w:line="240" w:lineRule="auto"/>
        <w:ind w:firstLine="720"/>
        <w:jc w:val="both"/>
        <w:rPr>
          <w:rFonts w:ascii="Verdana" w:hAnsi="Verdana"/>
        </w:rPr>
      </w:pPr>
    </w:p>
    <w:p w14:paraId="09212220" w14:textId="473D37AD" w:rsidR="00046D5F" w:rsidRDefault="00046D5F" w:rsidP="002C071A">
      <w:pPr>
        <w:pStyle w:val="ListParagraph"/>
        <w:numPr>
          <w:ilvl w:val="0"/>
          <w:numId w:val="35"/>
        </w:numPr>
        <w:spacing w:after="0" w:line="240" w:lineRule="auto"/>
        <w:jc w:val="both"/>
        <w:rPr>
          <w:rFonts w:ascii="Verdana" w:hAnsi="Verdana"/>
        </w:rPr>
      </w:pPr>
      <w:r>
        <w:rPr>
          <w:rFonts w:ascii="Verdana" w:hAnsi="Verdana"/>
        </w:rPr>
        <w:t>The failure to meet a child</w:t>
      </w:r>
      <w:r w:rsidR="009C34A4">
        <w:rPr>
          <w:rFonts w:ascii="Verdana" w:hAnsi="Verdana"/>
        </w:rPr>
        <w:t>'</w:t>
      </w:r>
      <w:r>
        <w:rPr>
          <w:rFonts w:ascii="Verdana" w:hAnsi="Verdana"/>
        </w:rPr>
        <w:t xml:space="preserve">s basic needs, physically or emotionally, which is called </w:t>
      </w:r>
      <w:r w:rsidRPr="002C071A">
        <w:rPr>
          <w:rFonts w:ascii="Verdana" w:hAnsi="Verdana"/>
          <w:b/>
          <w:i/>
        </w:rPr>
        <w:t>neglect</w:t>
      </w:r>
      <w:r>
        <w:rPr>
          <w:rFonts w:ascii="Verdana" w:hAnsi="Verdana"/>
        </w:rPr>
        <w:t>.</w:t>
      </w:r>
    </w:p>
    <w:p w14:paraId="5726D6DA" w14:textId="77777777" w:rsidR="00046D5F" w:rsidRDefault="00046D5F" w:rsidP="002C071A">
      <w:pPr>
        <w:pStyle w:val="ListParagraph"/>
        <w:numPr>
          <w:ilvl w:val="0"/>
          <w:numId w:val="35"/>
        </w:numPr>
        <w:spacing w:after="0" w:line="240" w:lineRule="auto"/>
        <w:jc w:val="both"/>
        <w:rPr>
          <w:rFonts w:ascii="Verdana" w:hAnsi="Verdana"/>
        </w:rPr>
      </w:pPr>
      <w:r>
        <w:rPr>
          <w:rFonts w:ascii="Verdana" w:hAnsi="Verdana"/>
        </w:rPr>
        <w:t xml:space="preserve">The intentional use of physical force that results in injury, which is called </w:t>
      </w:r>
      <w:r w:rsidRPr="002C071A">
        <w:rPr>
          <w:rFonts w:ascii="Verdana" w:hAnsi="Verdana"/>
          <w:b/>
          <w:i/>
        </w:rPr>
        <w:t>physical abuse</w:t>
      </w:r>
      <w:r>
        <w:rPr>
          <w:rFonts w:ascii="Verdana" w:hAnsi="Verdana"/>
        </w:rPr>
        <w:t>.</w:t>
      </w:r>
    </w:p>
    <w:p w14:paraId="080D5000" w14:textId="28A6B45F" w:rsidR="00046D5F" w:rsidRDefault="00046D5F" w:rsidP="002C071A">
      <w:pPr>
        <w:pStyle w:val="ListParagraph"/>
        <w:numPr>
          <w:ilvl w:val="0"/>
          <w:numId w:val="35"/>
        </w:numPr>
        <w:spacing w:after="0" w:line="240" w:lineRule="auto"/>
        <w:jc w:val="both"/>
        <w:rPr>
          <w:rFonts w:ascii="Verdana" w:hAnsi="Verdana"/>
        </w:rPr>
      </w:pPr>
      <w:r>
        <w:rPr>
          <w:rFonts w:ascii="Verdana" w:hAnsi="Verdana"/>
        </w:rPr>
        <w:t>The practice of any behaviors that harm a child</w:t>
      </w:r>
      <w:r w:rsidR="009C34A4">
        <w:rPr>
          <w:rFonts w:ascii="Verdana" w:hAnsi="Verdana"/>
        </w:rPr>
        <w:t>'</w:t>
      </w:r>
      <w:r>
        <w:rPr>
          <w:rFonts w:ascii="Verdana" w:hAnsi="Verdana"/>
        </w:rPr>
        <w:t xml:space="preserve">s feelings of self-worth or emotional well-being, which is </w:t>
      </w:r>
      <w:r w:rsidRPr="002C071A">
        <w:rPr>
          <w:rFonts w:ascii="Verdana" w:hAnsi="Verdana"/>
          <w:b/>
          <w:i/>
        </w:rPr>
        <w:t>emotional abuse</w:t>
      </w:r>
      <w:r>
        <w:rPr>
          <w:rFonts w:ascii="Verdana" w:hAnsi="Verdana"/>
        </w:rPr>
        <w:t>.</w:t>
      </w:r>
    </w:p>
    <w:p w14:paraId="01C2CB92" w14:textId="4B2661BB" w:rsidR="00046D5F" w:rsidRDefault="00046D5F" w:rsidP="002C071A">
      <w:pPr>
        <w:pStyle w:val="ListParagraph"/>
        <w:numPr>
          <w:ilvl w:val="0"/>
          <w:numId w:val="35"/>
        </w:numPr>
        <w:spacing w:after="0" w:line="240" w:lineRule="auto"/>
        <w:jc w:val="both"/>
        <w:rPr>
          <w:rFonts w:ascii="Verdana" w:hAnsi="Verdana"/>
        </w:rPr>
      </w:pPr>
      <w:r>
        <w:rPr>
          <w:rFonts w:ascii="Verdana" w:hAnsi="Verdana"/>
        </w:rPr>
        <w:t>Engaging in sexual acts with a child</w:t>
      </w:r>
      <w:r w:rsidR="00D2783C">
        <w:rPr>
          <w:rFonts w:ascii="Verdana" w:hAnsi="Verdana"/>
        </w:rPr>
        <w:t>,</w:t>
      </w:r>
      <w:r>
        <w:rPr>
          <w:rFonts w:ascii="Verdana" w:hAnsi="Verdana"/>
        </w:rPr>
        <w:t xml:space="preserve"> including pornography, which is </w:t>
      </w:r>
      <w:r w:rsidRPr="002C071A">
        <w:rPr>
          <w:rFonts w:ascii="Verdana" w:hAnsi="Verdana"/>
          <w:b/>
          <w:i/>
        </w:rPr>
        <w:t>sexual abuse</w:t>
      </w:r>
      <w:r>
        <w:rPr>
          <w:rFonts w:ascii="Verdana" w:hAnsi="Verdana"/>
        </w:rPr>
        <w:t>.</w:t>
      </w:r>
    </w:p>
    <w:p w14:paraId="29086307" w14:textId="77777777" w:rsidR="00CA1258" w:rsidRDefault="00CA1258" w:rsidP="002C071A">
      <w:pPr>
        <w:pStyle w:val="ListParagraph"/>
        <w:spacing w:after="0" w:line="240" w:lineRule="auto"/>
        <w:ind w:left="1440"/>
        <w:rPr>
          <w:rFonts w:ascii="Verdana" w:hAnsi="Verdana"/>
        </w:rPr>
      </w:pPr>
    </w:p>
    <w:p w14:paraId="41CBC5DB" w14:textId="77777777" w:rsidR="00046D5F" w:rsidRDefault="00046D5F" w:rsidP="002C071A">
      <w:pPr>
        <w:spacing w:after="0" w:line="240" w:lineRule="auto"/>
        <w:ind w:left="360" w:firstLine="360"/>
        <w:rPr>
          <w:rFonts w:ascii="Verdana" w:hAnsi="Verdana"/>
        </w:rPr>
      </w:pPr>
      <w:r>
        <w:rPr>
          <w:rFonts w:ascii="Verdana" w:hAnsi="Verdana"/>
        </w:rPr>
        <w:t xml:space="preserve">Unfortunately, statistics reflect that abuse is all too common in any form. </w:t>
      </w:r>
    </w:p>
    <w:p w14:paraId="417249E3" w14:textId="77777777" w:rsidR="008A44B2" w:rsidRDefault="008A44B2" w:rsidP="002C071A">
      <w:pPr>
        <w:pStyle w:val="ListParagraph"/>
        <w:spacing w:after="0" w:line="240" w:lineRule="auto"/>
        <w:ind w:left="2160"/>
        <w:jc w:val="both"/>
        <w:rPr>
          <w:rFonts w:ascii="Verdana" w:hAnsi="Verdana"/>
        </w:rPr>
      </w:pPr>
    </w:p>
    <w:p w14:paraId="58894F72" w14:textId="6D981659" w:rsidR="008A44B2" w:rsidRDefault="008A44B2" w:rsidP="002C071A">
      <w:pPr>
        <w:pStyle w:val="ListParagraph"/>
        <w:numPr>
          <w:ilvl w:val="0"/>
          <w:numId w:val="36"/>
        </w:numPr>
        <w:spacing w:after="0" w:line="240" w:lineRule="auto"/>
        <w:ind w:left="1440"/>
        <w:jc w:val="both"/>
        <w:rPr>
          <w:rFonts w:ascii="Verdana" w:hAnsi="Verdana"/>
        </w:rPr>
      </w:pPr>
      <w:r>
        <w:rPr>
          <w:rFonts w:ascii="Verdana" w:hAnsi="Verdana"/>
        </w:rPr>
        <w:t xml:space="preserve">In New Jersey, abuse reports involving 80,000 children are filed each year.  </w:t>
      </w:r>
      <w:r w:rsidR="00D2783C">
        <w:rPr>
          <w:rFonts w:ascii="Verdana" w:hAnsi="Verdana"/>
        </w:rPr>
        <w:t>Fifty thousand</w:t>
      </w:r>
      <w:r>
        <w:rPr>
          <w:rFonts w:ascii="Verdana" w:hAnsi="Verdana"/>
        </w:rPr>
        <w:t xml:space="preserve"> of those children receive prevention and post-response services.  </w:t>
      </w:r>
    </w:p>
    <w:p w14:paraId="26B9BB48" w14:textId="77777777" w:rsidR="00046D5F" w:rsidRDefault="00046D5F" w:rsidP="002C071A">
      <w:pPr>
        <w:pStyle w:val="ListParagraph"/>
        <w:numPr>
          <w:ilvl w:val="0"/>
          <w:numId w:val="36"/>
        </w:numPr>
        <w:spacing w:after="0" w:line="240" w:lineRule="auto"/>
        <w:ind w:left="1440"/>
        <w:jc w:val="both"/>
        <w:rPr>
          <w:rFonts w:ascii="Verdana" w:hAnsi="Verdana"/>
        </w:rPr>
      </w:pPr>
      <w:r>
        <w:rPr>
          <w:rFonts w:ascii="Verdana" w:hAnsi="Verdana"/>
        </w:rPr>
        <w:t xml:space="preserve">75% of the cases involve neglect, 18% of the cases involve physical abuse, and psychological abuse accounts for 7% of the cases.  </w:t>
      </w:r>
    </w:p>
    <w:p w14:paraId="3E527E17" w14:textId="77777777" w:rsidR="00046D5F" w:rsidRDefault="003E7A8F" w:rsidP="002C071A">
      <w:pPr>
        <w:pStyle w:val="ListParagraph"/>
        <w:numPr>
          <w:ilvl w:val="0"/>
          <w:numId w:val="36"/>
        </w:numPr>
        <w:spacing w:after="0" w:line="240" w:lineRule="auto"/>
        <w:ind w:left="1440"/>
        <w:jc w:val="both"/>
        <w:rPr>
          <w:rFonts w:ascii="Verdana" w:hAnsi="Verdana"/>
        </w:rPr>
      </w:pPr>
      <w:r>
        <w:rPr>
          <w:rFonts w:ascii="Verdana" w:hAnsi="Verdana"/>
        </w:rPr>
        <w:t xml:space="preserve">55% of the perpetrators are female, while males account for 45%.  </w:t>
      </w:r>
    </w:p>
    <w:p w14:paraId="7DBC1663" w14:textId="77777777" w:rsidR="003E7A8F" w:rsidRDefault="003E7A8F" w:rsidP="002C071A">
      <w:pPr>
        <w:pStyle w:val="ListParagraph"/>
        <w:numPr>
          <w:ilvl w:val="0"/>
          <w:numId w:val="36"/>
        </w:numPr>
        <w:spacing w:after="0" w:line="240" w:lineRule="auto"/>
        <w:ind w:left="1440"/>
        <w:jc w:val="both"/>
        <w:rPr>
          <w:rFonts w:ascii="Verdana" w:hAnsi="Verdana"/>
        </w:rPr>
      </w:pPr>
      <w:r>
        <w:rPr>
          <w:rFonts w:ascii="Verdana" w:hAnsi="Verdana"/>
        </w:rPr>
        <w:lastRenderedPageBreak/>
        <w:t xml:space="preserve">Sadly, child abuse is a vicious cycle, in that 30% of abused children will later abuse their own children.  </w:t>
      </w:r>
    </w:p>
    <w:p w14:paraId="33B3D298" w14:textId="77777777" w:rsidR="00FC7085" w:rsidRDefault="00FC7085" w:rsidP="002C071A">
      <w:pPr>
        <w:pStyle w:val="ListParagraph"/>
        <w:spacing w:after="0" w:line="240" w:lineRule="auto"/>
        <w:ind w:left="2160"/>
        <w:jc w:val="both"/>
        <w:rPr>
          <w:rFonts w:ascii="Verdana" w:hAnsi="Verdana"/>
        </w:rPr>
      </w:pPr>
    </w:p>
    <w:p w14:paraId="14A2EA29" w14:textId="77777777" w:rsidR="00AC0077" w:rsidRDefault="003A6C6D" w:rsidP="002C071A">
      <w:pPr>
        <w:spacing w:after="0" w:line="240" w:lineRule="auto"/>
        <w:ind w:left="720"/>
        <w:rPr>
          <w:rFonts w:ascii="Verdana" w:hAnsi="Verdana"/>
        </w:rPr>
      </w:pPr>
      <w:r>
        <w:rPr>
          <w:rFonts w:ascii="Verdana" w:hAnsi="Verdana"/>
        </w:rPr>
        <w:t>The statistics</w:t>
      </w:r>
      <w:r w:rsidR="00FC7085">
        <w:rPr>
          <w:rFonts w:ascii="Verdana" w:hAnsi="Verdana"/>
        </w:rPr>
        <w:t xml:space="preserve"> and characteristics</w:t>
      </w:r>
      <w:r>
        <w:rPr>
          <w:rFonts w:ascii="Verdana" w:hAnsi="Verdana"/>
        </w:rPr>
        <w:t xml:space="preserve"> pertaining to </w:t>
      </w:r>
      <w:r w:rsidRPr="002C071A">
        <w:rPr>
          <w:rFonts w:ascii="Verdana" w:hAnsi="Verdana"/>
          <w:b/>
          <w:i/>
        </w:rPr>
        <w:t>sexual abuse</w:t>
      </w:r>
      <w:r>
        <w:rPr>
          <w:rFonts w:ascii="Verdana" w:hAnsi="Verdana"/>
        </w:rPr>
        <w:t xml:space="preserve"> are sobering and equally as disheartening:</w:t>
      </w:r>
    </w:p>
    <w:p w14:paraId="48FDF1AC" w14:textId="77777777" w:rsidR="003A6C6D" w:rsidRDefault="003A6C6D" w:rsidP="002C071A">
      <w:pPr>
        <w:spacing w:after="0" w:line="240" w:lineRule="auto"/>
        <w:ind w:left="360"/>
        <w:rPr>
          <w:rFonts w:ascii="Verdana" w:hAnsi="Verdana"/>
        </w:rPr>
      </w:pPr>
    </w:p>
    <w:p w14:paraId="512D37F6" w14:textId="60CE56DA" w:rsidR="003C0F3E" w:rsidRDefault="009C34A4" w:rsidP="002C071A">
      <w:pPr>
        <w:pStyle w:val="ListParagraph"/>
        <w:numPr>
          <w:ilvl w:val="0"/>
          <w:numId w:val="37"/>
        </w:numPr>
        <w:spacing w:after="0" w:line="240" w:lineRule="auto"/>
        <w:ind w:left="1440"/>
        <w:jc w:val="both"/>
        <w:rPr>
          <w:rFonts w:ascii="Verdana" w:hAnsi="Verdana"/>
        </w:rPr>
      </w:pPr>
      <w:r>
        <w:rPr>
          <w:rFonts w:ascii="Verdana" w:hAnsi="Verdana"/>
          <w:b/>
          <w:i/>
        </w:rPr>
        <w:t>"</w:t>
      </w:r>
      <w:r w:rsidR="003C0F3E" w:rsidRPr="002C071A">
        <w:rPr>
          <w:rFonts w:ascii="Verdana" w:hAnsi="Verdana"/>
          <w:b/>
          <w:i/>
        </w:rPr>
        <w:t>Peer-to-Peer</w:t>
      </w:r>
      <w:r>
        <w:rPr>
          <w:rFonts w:ascii="Verdana" w:hAnsi="Verdana"/>
          <w:b/>
          <w:i/>
        </w:rPr>
        <w:t>"</w:t>
      </w:r>
      <w:r w:rsidR="003C0F3E" w:rsidRPr="002C5D6A">
        <w:rPr>
          <w:rFonts w:ascii="Verdana" w:hAnsi="Verdana"/>
        </w:rPr>
        <w:t xml:space="preserve"> </w:t>
      </w:r>
      <w:r w:rsidR="003C0F3E">
        <w:rPr>
          <w:rFonts w:ascii="Verdana" w:hAnsi="Verdana"/>
        </w:rPr>
        <w:t xml:space="preserve">abuse </w:t>
      </w:r>
      <w:r w:rsidR="003C0F3E" w:rsidRPr="002C5D6A">
        <w:rPr>
          <w:rFonts w:ascii="Verdana" w:hAnsi="Verdana"/>
        </w:rPr>
        <w:t>is by far the most common, where one or more child</w:t>
      </w:r>
      <w:r w:rsidR="0098284F">
        <w:rPr>
          <w:rFonts w:ascii="Verdana" w:hAnsi="Verdana"/>
        </w:rPr>
        <w:t>ren</w:t>
      </w:r>
      <w:r w:rsidR="003C0F3E" w:rsidRPr="002C5D6A">
        <w:rPr>
          <w:rFonts w:ascii="Verdana" w:hAnsi="Verdana"/>
        </w:rPr>
        <w:t xml:space="preserve"> or adolescent</w:t>
      </w:r>
      <w:r w:rsidR="0098284F">
        <w:rPr>
          <w:rFonts w:ascii="Verdana" w:hAnsi="Verdana"/>
        </w:rPr>
        <w:t>(s)</w:t>
      </w:r>
      <w:r w:rsidR="003C0F3E" w:rsidRPr="002C5D6A">
        <w:rPr>
          <w:rFonts w:ascii="Verdana" w:hAnsi="Verdana"/>
        </w:rPr>
        <w:t xml:space="preserve"> sexually abuses or inappropriately touches another.  Legally, the abuser must be at least </w:t>
      </w:r>
      <w:r w:rsidR="00D2783C">
        <w:rPr>
          <w:rFonts w:ascii="Verdana" w:hAnsi="Verdana"/>
        </w:rPr>
        <w:t>four</w:t>
      </w:r>
      <w:r w:rsidR="003C0F3E" w:rsidRPr="002C5D6A">
        <w:rPr>
          <w:rFonts w:ascii="Verdana" w:hAnsi="Verdana"/>
        </w:rPr>
        <w:t xml:space="preserve"> years older to trigger the statute.  The </w:t>
      </w:r>
      <w:r w:rsidR="003C0F3E" w:rsidRPr="002C071A">
        <w:rPr>
          <w:rFonts w:ascii="Verdana" w:hAnsi="Verdana"/>
          <w:i/>
        </w:rPr>
        <w:t>American Psychological Association</w:t>
      </w:r>
      <w:r w:rsidR="003C0F3E" w:rsidRPr="002C5D6A">
        <w:rPr>
          <w:rFonts w:ascii="Verdana" w:hAnsi="Verdana"/>
        </w:rPr>
        <w:t xml:space="preserve"> reports this type of abuse is driven by power and dominance, the same factors that drive bullying within this age group. In fact, bullying </w:t>
      </w:r>
      <w:r w:rsidR="00C77AE7">
        <w:rPr>
          <w:rFonts w:ascii="Verdana" w:hAnsi="Verdana"/>
        </w:rPr>
        <w:t>can be</w:t>
      </w:r>
      <w:r w:rsidR="003C0F3E" w:rsidRPr="002C5D6A">
        <w:rPr>
          <w:rFonts w:ascii="Verdana" w:hAnsi="Verdana"/>
        </w:rPr>
        <w:t xml:space="preserve"> a precursor to sexual abuse, especially when there is a lack of supervision.</w:t>
      </w:r>
    </w:p>
    <w:p w14:paraId="4EC8C876" w14:textId="77777777" w:rsidR="003C0F3E" w:rsidRDefault="003C0F3E" w:rsidP="002C071A">
      <w:pPr>
        <w:spacing w:after="0" w:line="240" w:lineRule="auto"/>
        <w:rPr>
          <w:rFonts w:ascii="Verdana" w:hAnsi="Verdana"/>
        </w:rPr>
      </w:pPr>
    </w:p>
    <w:p w14:paraId="07BF2685" w14:textId="75A6F860" w:rsidR="003C0F3E" w:rsidRPr="002C071A" w:rsidRDefault="003C0F3E" w:rsidP="002C071A">
      <w:pPr>
        <w:pStyle w:val="ListParagraph"/>
        <w:numPr>
          <w:ilvl w:val="0"/>
          <w:numId w:val="46"/>
        </w:numPr>
        <w:spacing w:after="0"/>
        <w:ind w:left="1440"/>
        <w:jc w:val="both"/>
        <w:rPr>
          <w:rFonts w:ascii="Verdana" w:hAnsi="Verdana"/>
        </w:rPr>
      </w:pPr>
      <w:r w:rsidRPr="00D366CE">
        <w:rPr>
          <w:rFonts w:ascii="Verdana" w:hAnsi="Verdana"/>
        </w:rPr>
        <w:t>In</w:t>
      </w:r>
      <w:r w:rsidRPr="002C071A">
        <w:rPr>
          <w:rFonts w:ascii="Verdana" w:hAnsi="Verdana"/>
        </w:rPr>
        <w:t xml:space="preserve"> contrast, </w:t>
      </w:r>
      <w:r w:rsidR="009C34A4">
        <w:rPr>
          <w:rFonts w:ascii="Verdana" w:hAnsi="Verdana"/>
          <w:b/>
          <w:i/>
        </w:rPr>
        <w:t>"</w:t>
      </w:r>
      <w:r w:rsidRPr="002C071A">
        <w:rPr>
          <w:rFonts w:ascii="Verdana" w:hAnsi="Verdana"/>
          <w:b/>
          <w:i/>
        </w:rPr>
        <w:t>adult-to-child</w:t>
      </w:r>
      <w:r w:rsidR="009C34A4">
        <w:rPr>
          <w:rFonts w:ascii="Verdana" w:hAnsi="Verdana"/>
          <w:b/>
          <w:i/>
        </w:rPr>
        <w:t>"</w:t>
      </w:r>
      <w:r w:rsidRPr="002C071A">
        <w:rPr>
          <w:rFonts w:ascii="Verdana" w:hAnsi="Verdana"/>
        </w:rPr>
        <w:t xml:space="preserve"> abuse is typically thought out and planned in advance, demanding access</w:t>
      </w:r>
      <w:r w:rsidR="00D2783C">
        <w:rPr>
          <w:rFonts w:ascii="Verdana" w:hAnsi="Verdana"/>
        </w:rPr>
        <w:t>,</w:t>
      </w:r>
      <w:r w:rsidRPr="002C071A">
        <w:rPr>
          <w:rFonts w:ascii="Verdana" w:hAnsi="Verdana"/>
        </w:rPr>
        <w:t xml:space="preserve"> privacy and control. These three factors demand a specific type of relationship and setting, meaning that 90% of juveni</w:t>
      </w:r>
      <w:r w:rsidR="00C77AE7" w:rsidRPr="00923348">
        <w:rPr>
          <w:rFonts w:ascii="Verdana" w:hAnsi="Verdana"/>
        </w:rPr>
        <w:t>le sexual abuse victims</w:t>
      </w:r>
      <w:r w:rsidRPr="002C071A">
        <w:rPr>
          <w:rFonts w:ascii="Verdana" w:hAnsi="Verdana"/>
        </w:rPr>
        <w:t xml:space="preserve"> know their abuser. The scope of the problem is massive: by the age of 18, 1 in 4 girls and 1 in 6 boys have experienced sexual abuse. From those figures, 88% of those molestations are attributed to individuals with pedophilia. </w:t>
      </w:r>
      <w:r w:rsidRPr="002C071A">
        <w:rPr>
          <w:rFonts w:ascii="Verdana" w:hAnsi="Verdana"/>
          <w:b/>
          <w:i/>
        </w:rPr>
        <w:t xml:space="preserve">Pedophilia </w:t>
      </w:r>
      <w:r w:rsidR="00C77AE7" w:rsidRPr="002C071A">
        <w:rPr>
          <w:rFonts w:ascii="Verdana" w:hAnsi="Verdana"/>
          <w:b/>
          <w:i/>
        </w:rPr>
        <w:t xml:space="preserve">is a psychotic disorder in which an adult or adolescent demonstrates a primary sexual attraction to prepubescent children. </w:t>
      </w:r>
      <w:r w:rsidR="00C77AE7">
        <w:rPr>
          <w:rFonts w:ascii="Verdana" w:hAnsi="Verdana"/>
        </w:rPr>
        <w:t xml:space="preserve"> </w:t>
      </w:r>
      <w:r w:rsidR="00D2783C">
        <w:rPr>
          <w:rFonts w:ascii="Verdana" w:hAnsi="Verdana"/>
        </w:rPr>
        <w:t>H</w:t>
      </w:r>
      <w:r w:rsidRPr="002C071A">
        <w:rPr>
          <w:rFonts w:ascii="Verdana" w:hAnsi="Verdana"/>
        </w:rPr>
        <w:t>owever,</w:t>
      </w:r>
      <w:r w:rsidR="00D2783C">
        <w:rPr>
          <w:rFonts w:ascii="Verdana" w:hAnsi="Verdana"/>
        </w:rPr>
        <w:t xml:space="preserve"> i</w:t>
      </w:r>
      <w:r w:rsidR="00D2783C" w:rsidRPr="002C071A">
        <w:rPr>
          <w:rFonts w:ascii="Verdana" w:hAnsi="Verdana"/>
        </w:rPr>
        <w:t>t is important</w:t>
      </w:r>
      <w:r w:rsidRPr="002C071A">
        <w:rPr>
          <w:rFonts w:ascii="Verdana" w:hAnsi="Verdana"/>
        </w:rPr>
        <w:t xml:space="preserve"> not to confuse pedophilia with actual child molestation, as many pedophiles never act on their attractions.</w:t>
      </w:r>
    </w:p>
    <w:p w14:paraId="4B357304" w14:textId="77777777" w:rsidR="003C0F3E" w:rsidRDefault="003C0F3E" w:rsidP="002C071A">
      <w:pPr>
        <w:pStyle w:val="ListParagraph"/>
        <w:spacing w:after="0" w:line="240" w:lineRule="auto"/>
        <w:ind w:left="1080"/>
        <w:jc w:val="both"/>
        <w:rPr>
          <w:rFonts w:ascii="Verdana" w:hAnsi="Verdana"/>
        </w:rPr>
      </w:pPr>
    </w:p>
    <w:p w14:paraId="5C8A2ADB" w14:textId="4AFEFD60" w:rsidR="003A6C6D" w:rsidRDefault="003C0F3E" w:rsidP="002C071A">
      <w:pPr>
        <w:pStyle w:val="ListParagraph"/>
        <w:numPr>
          <w:ilvl w:val="0"/>
          <w:numId w:val="37"/>
        </w:numPr>
        <w:spacing w:after="0" w:line="240" w:lineRule="auto"/>
        <w:ind w:left="1440"/>
        <w:jc w:val="both"/>
        <w:rPr>
          <w:rFonts w:ascii="Verdana" w:hAnsi="Verdana"/>
        </w:rPr>
      </w:pPr>
      <w:r w:rsidRPr="002C071A">
        <w:rPr>
          <w:rFonts w:ascii="Verdana" w:hAnsi="Verdana"/>
        </w:rPr>
        <w:t>Child sexual abusers are n</w:t>
      </w:r>
      <w:r w:rsidR="00D2783C">
        <w:rPr>
          <w:rFonts w:ascii="Verdana" w:hAnsi="Verdana"/>
        </w:rPr>
        <w:t>ot always easy to spot. Though seven out of every eight</w:t>
      </w:r>
      <w:r w:rsidRPr="002C071A">
        <w:rPr>
          <w:rFonts w:ascii="Verdana" w:hAnsi="Verdana"/>
        </w:rPr>
        <w:t xml:space="preserve"> molesters are male, they match the general population in ethnicity, religion, education, and marital status. So there is no stereotype, especially since abusers go to great lengths to blend in. However, only 10% abuse children that they don</w:t>
      </w:r>
      <w:r w:rsidR="009C34A4">
        <w:rPr>
          <w:rFonts w:ascii="Verdana" w:hAnsi="Verdana"/>
        </w:rPr>
        <w:t>'</w:t>
      </w:r>
      <w:r w:rsidRPr="002C071A">
        <w:rPr>
          <w:rFonts w:ascii="Verdana" w:hAnsi="Verdana"/>
        </w:rPr>
        <w:t>t know, and 68% look no further than their own families for victims.</w:t>
      </w:r>
    </w:p>
    <w:p w14:paraId="3B9AFB8F" w14:textId="77777777" w:rsidR="003C0F3E" w:rsidRDefault="003C0F3E" w:rsidP="002C071A">
      <w:pPr>
        <w:pStyle w:val="ListParagraph"/>
        <w:spacing w:after="0" w:line="240" w:lineRule="auto"/>
        <w:rPr>
          <w:rFonts w:ascii="Verdana" w:hAnsi="Verdana"/>
        </w:rPr>
      </w:pPr>
    </w:p>
    <w:p w14:paraId="43B17B49" w14:textId="77777777" w:rsidR="003A6C6D" w:rsidRDefault="003A6C6D" w:rsidP="002C071A">
      <w:pPr>
        <w:pStyle w:val="ListParagraph"/>
        <w:numPr>
          <w:ilvl w:val="0"/>
          <w:numId w:val="37"/>
        </w:numPr>
        <w:spacing w:after="0" w:line="240" w:lineRule="auto"/>
        <w:ind w:left="1440"/>
        <w:rPr>
          <w:rFonts w:ascii="Verdana" w:hAnsi="Verdana"/>
        </w:rPr>
      </w:pPr>
      <w:r>
        <w:rPr>
          <w:rFonts w:ascii="Verdana" w:hAnsi="Verdana"/>
        </w:rPr>
        <w:t>40% of abusers first begin molesting children before they themselves reach the age of 15, and the vast majority before the age of 20.</w:t>
      </w:r>
    </w:p>
    <w:p w14:paraId="0AD36D4C" w14:textId="77777777" w:rsidR="003C0F3E" w:rsidRPr="002C071A" w:rsidRDefault="003C0F3E" w:rsidP="002C071A">
      <w:pPr>
        <w:pStyle w:val="ListParagraph"/>
        <w:spacing w:after="0"/>
        <w:rPr>
          <w:rFonts w:ascii="Verdana" w:hAnsi="Verdana"/>
        </w:rPr>
      </w:pPr>
    </w:p>
    <w:p w14:paraId="6C14C4EA" w14:textId="77777777" w:rsidR="003A6C6D" w:rsidRDefault="00C77AE7" w:rsidP="002C071A">
      <w:pPr>
        <w:pStyle w:val="ListParagraph"/>
        <w:numPr>
          <w:ilvl w:val="0"/>
          <w:numId w:val="37"/>
        </w:numPr>
        <w:spacing w:after="0" w:line="240" w:lineRule="auto"/>
        <w:ind w:left="1440"/>
        <w:rPr>
          <w:rFonts w:ascii="Verdana" w:hAnsi="Verdana"/>
        </w:rPr>
      </w:pPr>
      <w:r>
        <w:rPr>
          <w:rFonts w:ascii="Verdana" w:hAnsi="Verdana"/>
        </w:rPr>
        <w:t xml:space="preserve">Adolescent </w:t>
      </w:r>
      <w:r w:rsidR="003A6C6D">
        <w:rPr>
          <w:rFonts w:ascii="Verdana" w:hAnsi="Verdana"/>
        </w:rPr>
        <w:t xml:space="preserve">abusers generally begin their acts of abuse on younger siblings.  </w:t>
      </w:r>
    </w:p>
    <w:p w14:paraId="73D329B5" w14:textId="77777777" w:rsidR="00FC7085" w:rsidRPr="002C071A" w:rsidRDefault="00FC7085" w:rsidP="002C071A">
      <w:pPr>
        <w:pStyle w:val="ListParagraph"/>
        <w:spacing w:after="0"/>
        <w:ind w:left="1080"/>
        <w:rPr>
          <w:rFonts w:ascii="Verdana" w:hAnsi="Verdana"/>
        </w:rPr>
      </w:pPr>
    </w:p>
    <w:p w14:paraId="06F409C1" w14:textId="394C2B9C" w:rsidR="00FC7085" w:rsidRPr="002C071A" w:rsidRDefault="00FC7085" w:rsidP="002C071A">
      <w:pPr>
        <w:pStyle w:val="ListParagraph"/>
        <w:numPr>
          <w:ilvl w:val="0"/>
          <w:numId w:val="37"/>
        </w:numPr>
        <w:spacing w:after="0"/>
        <w:ind w:left="1440"/>
        <w:jc w:val="both"/>
        <w:rPr>
          <w:rFonts w:ascii="Verdana" w:hAnsi="Verdana"/>
        </w:rPr>
      </w:pPr>
      <w:r>
        <w:rPr>
          <w:rFonts w:ascii="Verdana" w:hAnsi="Verdana"/>
        </w:rPr>
        <w:t>M</w:t>
      </w:r>
      <w:r w:rsidRPr="002C071A">
        <w:rPr>
          <w:rFonts w:ascii="Verdana" w:hAnsi="Verdana"/>
        </w:rPr>
        <w:t>ost</w:t>
      </w:r>
      <w:r w:rsidR="003359A4" w:rsidRPr="00D366CE">
        <w:rPr>
          <w:rFonts w:ascii="Verdana" w:hAnsi="Verdana"/>
        </w:rPr>
        <w:t xml:space="preserve"> </w:t>
      </w:r>
      <w:r w:rsidR="003359A4">
        <w:rPr>
          <w:rFonts w:ascii="Verdana" w:hAnsi="Verdana"/>
        </w:rPr>
        <w:t xml:space="preserve">sexual </w:t>
      </w:r>
      <w:r w:rsidRPr="002C071A">
        <w:rPr>
          <w:rFonts w:ascii="Verdana" w:hAnsi="Verdana"/>
        </w:rPr>
        <w:t xml:space="preserve">abuse occurs within the family. However, molesters can gain access to children outside of their own families through employment or volunteer work with an organization that works primarily with children. </w:t>
      </w:r>
      <w:r>
        <w:rPr>
          <w:rFonts w:ascii="Verdana" w:hAnsi="Verdana"/>
        </w:rPr>
        <w:t>T</w:t>
      </w:r>
      <w:r w:rsidRPr="002C071A">
        <w:rPr>
          <w:rFonts w:ascii="Verdana" w:hAnsi="Verdana"/>
        </w:rPr>
        <w:t>his allows them both time alone with potential victims and the ability to build trust and credibility. In fact, child abusers are often known and res</w:t>
      </w:r>
      <w:r w:rsidR="00045C2A">
        <w:rPr>
          <w:rFonts w:ascii="Verdana" w:hAnsi="Verdana"/>
        </w:rPr>
        <w:t xml:space="preserve">pected in their communities for their </w:t>
      </w:r>
      <w:r w:rsidRPr="002C071A">
        <w:rPr>
          <w:rFonts w:ascii="Verdana" w:hAnsi="Verdana"/>
        </w:rPr>
        <w:t xml:space="preserve">dedication to children. </w:t>
      </w:r>
    </w:p>
    <w:p w14:paraId="5B26F479" w14:textId="77777777" w:rsidR="00FC7085" w:rsidRDefault="00FC7085" w:rsidP="002C071A">
      <w:pPr>
        <w:pStyle w:val="ListParagraph"/>
        <w:spacing w:after="0"/>
        <w:ind w:left="1080"/>
      </w:pPr>
    </w:p>
    <w:p w14:paraId="007DAB1D" w14:textId="79DF607B" w:rsidR="00FC7085" w:rsidRDefault="00B8343D" w:rsidP="002C071A">
      <w:pPr>
        <w:pStyle w:val="ListParagraph"/>
        <w:numPr>
          <w:ilvl w:val="0"/>
          <w:numId w:val="37"/>
        </w:numPr>
        <w:spacing w:after="0"/>
        <w:ind w:left="1440"/>
        <w:jc w:val="both"/>
        <w:rPr>
          <w:rFonts w:ascii="Verdana" w:hAnsi="Verdana"/>
        </w:rPr>
      </w:pPr>
      <w:r>
        <w:rPr>
          <w:rFonts w:ascii="Verdana" w:hAnsi="Verdana"/>
        </w:rPr>
        <w:t xml:space="preserve">In terms of a </w:t>
      </w:r>
      <w:r w:rsidR="00FC7085" w:rsidRPr="002C071A">
        <w:rPr>
          <w:rFonts w:ascii="Verdana" w:hAnsi="Verdana"/>
        </w:rPr>
        <w:t xml:space="preserve">victim profile, it is important to remember that, </w:t>
      </w:r>
      <w:r>
        <w:rPr>
          <w:rFonts w:ascii="Verdana" w:hAnsi="Verdana"/>
        </w:rPr>
        <w:t>al</w:t>
      </w:r>
      <w:r w:rsidR="00FC7085" w:rsidRPr="002C071A">
        <w:rPr>
          <w:rFonts w:ascii="Verdana" w:hAnsi="Verdana"/>
        </w:rPr>
        <w:t xml:space="preserve">though there are characteristics that make some children more </w:t>
      </w:r>
      <w:r>
        <w:rPr>
          <w:rFonts w:ascii="Verdana" w:hAnsi="Verdana"/>
        </w:rPr>
        <w:t>vulnerable</w:t>
      </w:r>
      <w:r w:rsidR="00FC7085" w:rsidRPr="002C071A">
        <w:rPr>
          <w:rFonts w:ascii="Verdana" w:hAnsi="Verdana"/>
        </w:rPr>
        <w:t>, every child is in danger. Passive, lonely</w:t>
      </w:r>
      <w:r w:rsidR="00045C2A">
        <w:rPr>
          <w:rFonts w:ascii="Verdana" w:hAnsi="Verdana"/>
        </w:rPr>
        <w:t>,</w:t>
      </w:r>
      <w:r w:rsidR="00FC7085" w:rsidRPr="002C071A">
        <w:rPr>
          <w:rFonts w:ascii="Verdana" w:hAnsi="Verdana"/>
        </w:rPr>
        <w:t xml:space="preserve"> or troubled children, especially those who live with step-parents or single parents</w:t>
      </w:r>
      <w:r w:rsidR="00045C2A">
        <w:rPr>
          <w:rFonts w:ascii="Verdana" w:hAnsi="Verdana"/>
        </w:rPr>
        <w:t>,</w:t>
      </w:r>
      <w:r>
        <w:rPr>
          <w:rFonts w:ascii="Verdana" w:hAnsi="Verdana"/>
        </w:rPr>
        <w:t xml:space="preserve"> may be targeted</w:t>
      </w:r>
      <w:r w:rsidR="00FC7085" w:rsidRPr="002C071A">
        <w:rPr>
          <w:rFonts w:ascii="Verdana" w:hAnsi="Verdana"/>
        </w:rPr>
        <w:t xml:space="preserve">. </w:t>
      </w:r>
      <w:r>
        <w:rPr>
          <w:rFonts w:ascii="Verdana" w:hAnsi="Verdana"/>
        </w:rPr>
        <w:t xml:space="preserve">Children </w:t>
      </w:r>
      <w:r w:rsidR="00FC7085" w:rsidRPr="002C071A">
        <w:rPr>
          <w:rFonts w:ascii="Verdana" w:hAnsi="Verdana"/>
        </w:rPr>
        <w:t>between</w:t>
      </w:r>
      <w:r>
        <w:rPr>
          <w:rFonts w:ascii="Verdana" w:hAnsi="Verdana"/>
        </w:rPr>
        <w:t xml:space="preserve"> the ages of </w:t>
      </w:r>
      <w:r w:rsidR="00FC7085" w:rsidRPr="002C071A">
        <w:rPr>
          <w:rFonts w:ascii="Verdana" w:hAnsi="Verdana"/>
        </w:rPr>
        <w:t xml:space="preserve">7 and 13 </w:t>
      </w:r>
      <w:r>
        <w:rPr>
          <w:rFonts w:ascii="Verdana" w:hAnsi="Verdana"/>
        </w:rPr>
        <w:t>are most at risk, and</w:t>
      </w:r>
      <w:r w:rsidR="00FC7085" w:rsidRPr="002C071A">
        <w:rPr>
          <w:rFonts w:ascii="Verdana" w:hAnsi="Verdana"/>
        </w:rPr>
        <w:t xml:space="preserve"> children from low socioeconomic backgrounds or rural areas are more likely to be victimized.</w:t>
      </w:r>
    </w:p>
    <w:p w14:paraId="701A3340" w14:textId="77777777" w:rsidR="003359A4" w:rsidRPr="002C071A" w:rsidRDefault="003359A4" w:rsidP="002C071A">
      <w:pPr>
        <w:pStyle w:val="ListParagraph"/>
        <w:spacing w:after="0"/>
        <w:rPr>
          <w:rFonts w:ascii="Verdana" w:hAnsi="Verdana"/>
        </w:rPr>
      </w:pPr>
    </w:p>
    <w:p w14:paraId="382D158A" w14:textId="2A05E4F8" w:rsidR="003359A4" w:rsidRPr="002C071A" w:rsidRDefault="003359A4" w:rsidP="002C071A">
      <w:pPr>
        <w:pStyle w:val="ListParagraph"/>
        <w:numPr>
          <w:ilvl w:val="0"/>
          <w:numId w:val="37"/>
        </w:numPr>
        <w:spacing w:after="0"/>
        <w:ind w:left="1440"/>
        <w:jc w:val="both"/>
        <w:rPr>
          <w:rFonts w:ascii="Verdana" w:hAnsi="Verdana"/>
        </w:rPr>
      </w:pPr>
      <w:r w:rsidRPr="002C071A">
        <w:rPr>
          <w:rFonts w:ascii="Verdana" w:hAnsi="Verdana"/>
        </w:rPr>
        <w:t xml:space="preserve">Molesters have behavioral patterns that can be identified as </w:t>
      </w:r>
      <w:r w:rsidR="009C34A4">
        <w:rPr>
          <w:rFonts w:ascii="Verdana" w:hAnsi="Verdana"/>
          <w:b/>
          <w:i/>
        </w:rPr>
        <w:t>"</w:t>
      </w:r>
      <w:r w:rsidRPr="002C071A">
        <w:rPr>
          <w:rFonts w:ascii="Verdana" w:hAnsi="Verdana"/>
          <w:b/>
          <w:i/>
        </w:rPr>
        <w:t>grooming</w:t>
      </w:r>
      <w:r w:rsidR="009C34A4">
        <w:rPr>
          <w:rFonts w:ascii="Verdana" w:hAnsi="Verdana"/>
          <w:b/>
          <w:i/>
        </w:rPr>
        <w:t>"</w:t>
      </w:r>
      <w:r w:rsidRPr="002C071A">
        <w:rPr>
          <w:rFonts w:ascii="Verdana" w:hAnsi="Verdana"/>
        </w:rPr>
        <w:t xml:space="preserve"> their victims. Sexual abuse is rarely violent.  The molester</w:t>
      </w:r>
      <w:r w:rsidR="009C34A4">
        <w:rPr>
          <w:rFonts w:ascii="Verdana" w:hAnsi="Verdana"/>
        </w:rPr>
        <w:t>'</w:t>
      </w:r>
      <w:r w:rsidRPr="002C071A">
        <w:rPr>
          <w:rFonts w:ascii="Verdana" w:hAnsi="Verdana"/>
        </w:rPr>
        <w:t xml:space="preserve">s goal is to </w:t>
      </w:r>
      <w:r w:rsidR="00B8343D">
        <w:rPr>
          <w:rFonts w:ascii="Verdana" w:hAnsi="Verdana"/>
        </w:rPr>
        <w:t>solicit compliance by beginning to win the victim</w:t>
      </w:r>
      <w:r w:rsidR="009C34A4">
        <w:rPr>
          <w:rFonts w:ascii="Verdana" w:hAnsi="Verdana"/>
        </w:rPr>
        <w:t>'</w:t>
      </w:r>
      <w:r w:rsidR="00B8343D">
        <w:rPr>
          <w:rFonts w:ascii="Verdana" w:hAnsi="Verdana"/>
        </w:rPr>
        <w:t xml:space="preserve">s trust. </w:t>
      </w:r>
      <w:r w:rsidRPr="002C071A">
        <w:rPr>
          <w:rFonts w:ascii="Verdana" w:hAnsi="Verdana"/>
        </w:rPr>
        <w:t>There might be pet names, gifts to foster exclusivity</w:t>
      </w:r>
      <w:r w:rsidR="00045C2A">
        <w:rPr>
          <w:rFonts w:ascii="Verdana" w:hAnsi="Verdana"/>
        </w:rPr>
        <w:t>,</w:t>
      </w:r>
      <w:r w:rsidRPr="002C071A">
        <w:rPr>
          <w:rFonts w:ascii="Verdana" w:hAnsi="Verdana"/>
        </w:rPr>
        <w:t xml:space="preserve"> and </w:t>
      </w:r>
      <w:r w:rsidR="00B8343D">
        <w:rPr>
          <w:rFonts w:ascii="Verdana" w:hAnsi="Verdana"/>
        </w:rPr>
        <w:t xml:space="preserve">encouragement to </w:t>
      </w:r>
      <w:r w:rsidR="009C34A4">
        <w:rPr>
          <w:rFonts w:ascii="Verdana" w:hAnsi="Verdana"/>
        </w:rPr>
        <w:t>"</w:t>
      </w:r>
      <w:r w:rsidR="00B8343D">
        <w:rPr>
          <w:rFonts w:ascii="Verdana" w:hAnsi="Verdana"/>
        </w:rPr>
        <w:t>keep secrets.</w:t>
      </w:r>
      <w:r w:rsidR="009C34A4">
        <w:rPr>
          <w:rFonts w:ascii="Verdana" w:hAnsi="Verdana"/>
        </w:rPr>
        <w:t>"</w:t>
      </w:r>
      <w:r w:rsidR="00B8343D">
        <w:rPr>
          <w:rFonts w:ascii="Verdana" w:hAnsi="Verdana"/>
        </w:rPr>
        <w:t xml:space="preserve"> </w:t>
      </w:r>
      <w:r w:rsidRPr="002C071A">
        <w:rPr>
          <w:rFonts w:ascii="Verdana" w:hAnsi="Verdana"/>
        </w:rPr>
        <w:t>The molester might begin to spend time with the victim outside of the regular program or schedule, contacting parents to become involved in a child</w:t>
      </w:r>
      <w:r w:rsidR="009C34A4">
        <w:rPr>
          <w:rFonts w:ascii="Verdana" w:hAnsi="Verdana"/>
        </w:rPr>
        <w:t>'</w:t>
      </w:r>
      <w:r w:rsidRPr="002C071A">
        <w:rPr>
          <w:rFonts w:ascii="Verdana" w:hAnsi="Verdana"/>
        </w:rPr>
        <w:t xml:space="preserve">s life in some capacity, like babysitting. For this reason, many parents are shocked after abuse comes to light simply because the abuser seemed </w:t>
      </w:r>
      <w:r w:rsidR="00B8343D">
        <w:rPr>
          <w:rFonts w:ascii="Verdana" w:hAnsi="Verdana"/>
        </w:rPr>
        <w:t xml:space="preserve">trustworthy.  </w:t>
      </w:r>
      <w:r w:rsidRPr="002C071A">
        <w:rPr>
          <w:rFonts w:ascii="Verdana" w:hAnsi="Verdana"/>
        </w:rPr>
        <w:t xml:space="preserve">Inevitably, the favoritism is not enough to keep the victim silent </w:t>
      </w:r>
      <w:r w:rsidR="00045C2A">
        <w:rPr>
          <w:rFonts w:ascii="Verdana" w:hAnsi="Verdana"/>
        </w:rPr>
        <w:t xml:space="preserve">anymore, </w:t>
      </w:r>
      <w:r w:rsidRPr="002C071A">
        <w:rPr>
          <w:rFonts w:ascii="Verdana" w:hAnsi="Verdana"/>
        </w:rPr>
        <w:t>and the abuser resorts to threats—threats that play off of a child</w:t>
      </w:r>
      <w:r w:rsidR="009C34A4">
        <w:rPr>
          <w:rFonts w:ascii="Verdana" w:hAnsi="Verdana"/>
        </w:rPr>
        <w:t>'</w:t>
      </w:r>
      <w:r w:rsidRPr="002C071A">
        <w:rPr>
          <w:rFonts w:ascii="Verdana" w:hAnsi="Verdana"/>
        </w:rPr>
        <w:t>s guilt over the sexual contact.</w:t>
      </w:r>
    </w:p>
    <w:p w14:paraId="34A014BE" w14:textId="77777777" w:rsidR="003359A4" w:rsidRPr="002C071A" w:rsidRDefault="003359A4" w:rsidP="002C071A">
      <w:pPr>
        <w:pStyle w:val="ListParagraph"/>
        <w:spacing w:after="0"/>
        <w:jc w:val="both"/>
        <w:rPr>
          <w:rFonts w:ascii="Verdana" w:hAnsi="Verdana"/>
        </w:rPr>
      </w:pPr>
    </w:p>
    <w:p w14:paraId="7C488D0B" w14:textId="77777777" w:rsidR="003359A4" w:rsidRPr="002C071A" w:rsidRDefault="003359A4" w:rsidP="002C071A">
      <w:pPr>
        <w:pStyle w:val="ListParagraph"/>
        <w:numPr>
          <w:ilvl w:val="1"/>
          <w:numId w:val="37"/>
        </w:numPr>
        <w:spacing w:after="0"/>
        <w:jc w:val="both"/>
        <w:rPr>
          <w:rFonts w:ascii="Verdana" w:hAnsi="Verdana"/>
        </w:rPr>
      </w:pPr>
      <w:r w:rsidRPr="002C071A">
        <w:rPr>
          <w:rFonts w:ascii="Verdana" w:hAnsi="Verdana"/>
        </w:rPr>
        <w:t>During</w:t>
      </w:r>
      <w:r w:rsidR="00B8343D" w:rsidRPr="00923348">
        <w:rPr>
          <w:rFonts w:ascii="Verdana" w:hAnsi="Verdana"/>
        </w:rPr>
        <w:t xml:space="preserve"> the grooming process and abuse</w:t>
      </w:r>
      <w:r w:rsidRPr="002C071A">
        <w:rPr>
          <w:rFonts w:ascii="Verdana" w:hAnsi="Verdana"/>
        </w:rPr>
        <w:t>, vic</w:t>
      </w:r>
      <w:r w:rsidR="00FF7AED">
        <w:rPr>
          <w:rFonts w:ascii="Verdana" w:hAnsi="Verdana"/>
        </w:rPr>
        <w:t>tims often begin to show signs such as</w:t>
      </w:r>
      <w:r w:rsidRPr="002C071A">
        <w:rPr>
          <w:rFonts w:ascii="Verdana" w:hAnsi="Verdana"/>
        </w:rPr>
        <w:t xml:space="preserve"> sexual behaviors or strong sexual language that is too adult for their age. Many children feel at fault after the abuse and begin to suffer guilt and depression, even resorting to self-harm. They may begin to display cuts and scratches or other self-inflicted injuries.  </w:t>
      </w:r>
      <w:r w:rsidR="00B8343D">
        <w:rPr>
          <w:rFonts w:ascii="Verdana" w:hAnsi="Verdana"/>
        </w:rPr>
        <w:t xml:space="preserve">However, some children are naïve and unaware of the gravity of the abusive nature of their experience.  </w:t>
      </w:r>
      <w:r w:rsidRPr="002C071A">
        <w:rPr>
          <w:rFonts w:ascii="Verdana" w:hAnsi="Verdana"/>
        </w:rPr>
        <w:t>Research shows that children often delay reporting sexual abuse.  They should not be disbelieved just because they waited a long time to seek help.</w:t>
      </w:r>
    </w:p>
    <w:p w14:paraId="0657DEE7" w14:textId="77777777" w:rsidR="003C0F3E" w:rsidRDefault="003C0F3E" w:rsidP="002C071A">
      <w:pPr>
        <w:pStyle w:val="ListParagraph"/>
        <w:spacing w:after="0" w:line="240" w:lineRule="auto"/>
        <w:rPr>
          <w:rFonts w:ascii="Verdana" w:hAnsi="Verdana"/>
        </w:rPr>
      </w:pPr>
    </w:p>
    <w:p w14:paraId="740EF9CA" w14:textId="64654395" w:rsidR="008A44B2" w:rsidRDefault="008A44B2" w:rsidP="002C071A">
      <w:pPr>
        <w:spacing w:after="0" w:line="240" w:lineRule="auto"/>
        <w:ind w:left="720"/>
        <w:jc w:val="both"/>
        <w:rPr>
          <w:rFonts w:ascii="Verdana" w:hAnsi="Verdana"/>
        </w:rPr>
      </w:pPr>
      <w:r>
        <w:rPr>
          <w:rFonts w:ascii="Verdana" w:hAnsi="Verdana"/>
        </w:rPr>
        <w:t>In the State of New Jersey</w:t>
      </w:r>
      <w:r w:rsidR="00045C2A">
        <w:rPr>
          <w:rFonts w:ascii="Verdana" w:hAnsi="Verdana"/>
        </w:rPr>
        <w:t>,</w:t>
      </w:r>
      <w:r>
        <w:rPr>
          <w:rFonts w:ascii="Verdana" w:hAnsi="Verdana"/>
        </w:rPr>
        <w:t xml:space="preserve"> every level of governme</w:t>
      </w:r>
      <w:r w:rsidR="003359A4">
        <w:rPr>
          <w:rFonts w:ascii="Verdana" w:hAnsi="Verdana"/>
        </w:rPr>
        <w:t xml:space="preserve">nt has a role in protecting </w:t>
      </w:r>
      <w:r>
        <w:rPr>
          <w:rFonts w:ascii="Verdana" w:hAnsi="Verdana"/>
        </w:rPr>
        <w:t>minors.</w:t>
      </w:r>
    </w:p>
    <w:p w14:paraId="7D91AB39" w14:textId="77777777" w:rsidR="00AC0077" w:rsidRDefault="00AC0077" w:rsidP="002C071A">
      <w:pPr>
        <w:spacing w:after="0" w:line="240" w:lineRule="auto"/>
        <w:ind w:left="720"/>
        <w:jc w:val="both"/>
        <w:rPr>
          <w:rFonts w:ascii="Verdana" w:hAnsi="Verdana"/>
        </w:rPr>
      </w:pPr>
    </w:p>
    <w:p w14:paraId="586298D3" w14:textId="77777777" w:rsidR="008A44B2" w:rsidRDefault="008A44B2" w:rsidP="002C071A">
      <w:pPr>
        <w:pStyle w:val="ListParagraph"/>
        <w:numPr>
          <w:ilvl w:val="0"/>
          <w:numId w:val="45"/>
        </w:numPr>
        <w:spacing w:after="0" w:line="240" w:lineRule="auto"/>
        <w:jc w:val="both"/>
        <w:rPr>
          <w:rFonts w:ascii="Verdana" w:hAnsi="Verdana"/>
        </w:rPr>
      </w:pPr>
      <w:r>
        <w:rPr>
          <w:rFonts w:ascii="Verdana" w:hAnsi="Verdana"/>
        </w:rPr>
        <w:t>At the State level:</w:t>
      </w:r>
    </w:p>
    <w:p w14:paraId="598DBEE0" w14:textId="77777777" w:rsidR="003C08D9" w:rsidRDefault="003C08D9" w:rsidP="003C08D9">
      <w:pPr>
        <w:pStyle w:val="ListParagraph"/>
        <w:spacing w:after="0" w:line="240" w:lineRule="auto"/>
        <w:ind w:left="1080"/>
        <w:jc w:val="both"/>
        <w:rPr>
          <w:rFonts w:ascii="Verdana" w:hAnsi="Verdana"/>
        </w:rPr>
      </w:pPr>
    </w:p>
    <w:p w14:paraId="2DE08A9E" w14:textId="7640FABD" w:rsidR="00E04159" w:rsidRDefault="008A44B2" w:rsidP="002C071A">
      <w:pPr>
        <w:pStyle w:val="ListParagraph"/>
        <w:numPr>
          <w:ilvl w:val="1"/>
          <w:numId w:val="45"/>
        </w:numPr>
        <w:spacing w:after="0" w:line="240" w:lineRule="auto"/>
        <w:jc w:val="both"/>
        <w:rPr>
          <w:rFonts w:ascii="Verdana" w:hAnsi="Verdana"/>
        </w:rPr>
      </w:pPr>
      <w:r>
        <w:rPr>
          <w:rFonts w:ascii="Verdana" w:hAnsi="Verdana"/>
        </w:rPr>
        <w:t>State law is enforced through the N</w:t>
      </w:r>
      <w:r w:rsidR="009C34A4">
        <w:rPr>
          <w:rFonts w:ascii="Verdana" w:hAnsi="Verdana"/>
        </w:rPr>
        <w:t>.J.</w:t>
      </w:r>
      <w:r>
        <w:rPr>
          <w:rFonts w:ascii="Verdana" w:hAnsi="Verdana"/>
        </w:rPr>
        <w:t xml:space="preserve"> Family Division of the State court system</w:t>
      </w:r>
      <w:r w:rsidR="00E04159">
        <w:rPr>
          <w:rFonts w:ascii="Verdana" w:hAnsi="Verdana"/>
        </w:rPr>
        <w:t>. The court has broad powers</w:t>
      </w:r>
      <w:r w:rsidR="00045C2A">
        <w:rPr>
          <w:rFonts w:ascii="Verdana" w:hAnsi="Verdana"/>
        </w:rPr>
        <w:t>,</w:t>
      </w:r>
      <w:r w:rsidR="00E04159">
        <w:rPr>
          <w:rFonts w:ascii="Verdana" w:hAnsi="Verdana"/>
        </w:rPr>
        <w:t xml:space="preserve"> including the ability to remove children from dangerous situations</w:t>
      </w:r>
    </w:p>
    <w:p w14:paraId="1A3290D0" w14:textId="77777777" w:rsidR="00AC0077" w:rsidRDefault="00AC0077" w:rsidP="002C071A">
      <w:pPr>
        <w:pStyle w:val="ListParagraph"/>
        <w:spacing w:after="0" w:line="240" w:lineRule="auto"/>
        <w:ind w:left="1800"/>
        <w:jc w:val="both"/>
        <w:rPr>
          <w:rFonts w:ascii="Verdana" w:hAnsi="Verdana"/>
        </w:rPr>
      </w:pPr>
    </w:p>
    <w:p w14:paraId="20EA44FF" w14:textId="53E5779B" w:rsidR="00E04159" w:rsidRDefault="00E04159" w:rsidP="002C071A">
      <w:pPr>
        <w:pStyle w:val="ListParagraph"/>
        <w:numPr>
          <w:ilvl w:val="1"/>
          <w:numId w:val="45"/>
        </w:numPr>
        <w:spacing w:after="0" w:line="240" w:lineRule="auto"/>
        <w:jc w:val="both"/>
        <w:rPr>
          <w:rFonts w:ascii="Verdana" w:hAnsi="Verdana"/>
        </w:rPr>
      </w:pPr>
      <w:r>
        <w:rPr>
          <w:rFonts w:ascii="Verdana" w:hAnsi="Verdana"/>
        </w:rPr>
        <w:t>The Department of Children and Families, specifically the Division of Child Protection and Permanency, combines all state operations intended to safeguard children into a single, coordinated program working closely with the Courts, legal advocates</w:t>
      </w:r>
      <w:r w:rsidR="00045C2A">
        <w:rPr>
          <w:rFonts w:ascii="Verdana" w:hAnsi="Verdana"/>
        </w:rPr>
        <w:t>,</w:t>
      </w:r>
      <w:r>
        <w:rPr>
          <w:rFonts w:ascii="Verdana" w:hAnsi="Verdana"/>
        </w:rPr>
        <w:t xml:space="preserve"> and law enforcement.</w:t>
      </w:r>
    </w:p>
    <w:p w14:paraId="56659E69" w14:textId="77777777" w:rsidR="00AC0077" w:rsidRPr="002C071A" w:rsidRDefault="00AC0077" w:rsidP="002C071A">
      <w:pPr>
        <w:pStyle w:val="ListParagraph"/>
        <w:spacing w:after="0"/>
        <w:rPr>
          <w:rFonts w:ascii="Verdana" w:hAnsi="Verdana"/>
        </w:rPr>
      </w:pPr>
    </w:p>
    <w:p w14:paraId="137B0FB1" w14:textId="77777777" w:rsidR="00AC0077" w:rsidRDefault="00AC0077" w:rsidP="002C071A">
      <w:pPr>
        <w:pStyle w:val="ListParagraph"/>
        <w:spacing w:after="0" w:line="240" w:lineRule="auto"/>
        <w:ind w:left="1800"/>
        <w:jc w:val="both"/>
        <w:rPr>
          <w:rFonts w:ascii="Verdana" w:hAnsi="Verdana"/>
        </w:rPr>
      </w:pPr>
    </w:p>
    <w:p w14:paraId="7315C234" w14:textId="77777777" w:rsidR="00E04159" w:rsidRDefault="00E04159" w:rsidP="002C071A">
      <w:pPr>
        <w:pStyle w:val="ListParagraph"/>
        <w:numPr>
          <w:ilvl w:val="1"/>
          <w:numId w:val="45"/>
        </w:numPr>
        <w:spacing w:after="0" w:line="240" w:lineRule="auto"/>
        <w:jc w:val="both"/>
        <w:rPr>
          <w:rFonts w:ascii="Verdana" w:hAnsi="Verdana"/>
        </w:rPr>
      </w:pPr>
      <w:r>
        <w:rPr>
          <w:rFonts w:ascii="Verdana" w:hAnsi="Verdana"/>
        </w:rPr>
        <w:t>The Department of Corrections operates adult prisons and youth correctional centers to deal with perpetrators, while individual counties operate youth detention centers and special purpose schools.</w:t>
      </w:r>
    </w:p>
    <w:p w14:paraId="24C83AFB" w14:textId="77777777" w:rsidR="00AC0077" w:rsidRDefault="00AC0077" w:rsidP="002C071A">
      <w:pPr>
        <w:pStyle w:val="ListParagraph"/>
        <w:spacing w:after="0" w:line="240" w:lineRule="auto"/>
        <w:ind w:left="1800"/>
        <w:jc w:val="both"/>
        <w:rPr>
          <w:rFonts w:ascii="Verdana" w:hAnsi="Verdana"/>
        </w:rPr>
      </w:pPr>
    </w:p>
    <w:p w14:paraId="308B6CDA" w14:textId="77777777" w:rsidR="00E04159" w:rsidRDefault="00E04159" w:rsidP="002C071A">
      <w:pPr>
        <w:pStyle w:val="ListParagraph"/>
        <w:numPr>
          <w:ilvl w:val="0"/>
          <w:numId w:val="45"/>
        </w:numPr>
        <w:spacing w:after="0" w:line="240" w:lineRule="auto"/>
        <w:jc w:val="both"/>
        <w:rPr>
          <w:rFonts w:ascii="Verdana" w:hAnsi="Verdana"/>
        </w:rPr>
      </w:pPr>
      <w:r>
        <w:rPr>
          <w:rFonts w:ascii="Verdana" w:hAnsi="Verdana"/>
        </w:rPr>
        <w:t>At the local level:</w:t>
      </w:r>
    </w:p>
    <w:p w14:paraId="6FDBAD7A" w14:textId="77777777" w:rsidR="00AC0077" w:rsidRDefault="00AC0077" w:rsidP="002C071A">
      <w:pPr>
        <w:pStyle w:val="ListParagraph"/>
        <w:spacing w:after="0" w:line="240" w:lineRule="auto"/>
        <w:ind w:left="1080"/>
        <w:jc w:val="both"/>
        <w:rPr>
          <w:rFonts w:ascii="Verdana" w:hAnsi="Verdana"/>
        </w:rPr>
      </w:pPr>
    </w:p>
    <w:p w14:paraId="599B09B2" w14:textId="77777777" w:rsidR="00E04159" w:rsidRDefault="00E04159" w:rsidP="002C071A">
      <w:pPr>
        <w:pStyle w:val="ListParagraph"/>
        <w:numPr>
          <w:ilvl w:val="1"/>
          <w:numId w:val="45"/>
        </w:numPr>
        <w:spacing w:after="0" w:line="240" w:lineRule="auto"/>
        <w:jc w:val="both"/>
        <w:rPr>
          <w:rFonts w:ascii="Verdana" w:hAnsi="Verdana"/>
        </w:rPr>
      </w:pPr>
      <w:r>
        <w:rPr>
          <w:rFonts w:ascii="Verdana" w:hAnsi="Verdana"/>
        </w:rPr>
        <w:t xml:space="preserve">Educational professionals have the most contact with children, meaning they are often the first to detect issues.  </w:t>
      </w:r>
    </w:p>
    <w:p w14:paraId="2BCFCC8E" w14:textId="77777777" w:rsidR="00CF3BAC" w:rsidRDefault="00CF3BAC" w:rsidP="002C071A">
      <w:pPr>
        <w:pStyle w:val="ListParagraph"/>
        <w:spacing w:after="0" w:line="240" w:lineRule="auto"/>
        <w:ind w:left="1800"/>
        <w:jc w:val="both"/>
        <w:rPr>
          <w:rFonts w:ascii="Verdana" w:hAnsi="Verdana"/>
        </w:rPr>
      </w:pPr>
    </w:p>
    <w:p w14:paraId="5DE723B9" w14:textId="77777777" w:rsidR="00E04159" w:rsidRDefault="00C446A9" w:rsidP="002C071A">
      <w:pPr>
        <w:pStyle w:val="ListParagraph"/>
        <w:numPr>
          <w:ilvl w:val="1"/>
          <w:numId w:val="45"/>
        </w:numPr>
        <w:spacing w:after="0" w:line="240" w:lineRule="auto"/>
        <w:jc w:val="both"/>
        <w:rPr>
          <w:rFonts w:ascii="Verdana" w:hAnsi="Verdana"/>
        </w:rPr>
      </w:pPr>
      <w:r>
        <w:rPr>
          <w:rFonts w:ascii="Verdana" w:hAnsi="Verdana"/>
        </w:rPr>
        <w:t xml:space="preserve">Housing Authority employees </w:t>
      </w:r>
      <w:r w:rsidR="00E04159">
        <w:rPr>
          <w:rFonts w:ascii="Verdana" w:hAnsi="Verdana"/>
        </w:rPr>
        <w:t>may also frequently come into contact with children.</w:t>
      </w:r>
    </w:p>
    <w:p w14:paraId="07525CA2" w14:textId="77777777" w:rsidR="00CF3BAC" w:rsidRPr="002C071A" w:rsidRDefault="00CF3BAC" w:rsidP="002C071A">
      <w:pPr>
        <w:pStyle w:val="ListParagraph"/>
        <w:spacing w:after="0"/>
        <w:jc w:val="both"/>
        <w:rPr>
          <w:rFonts w:ascii="Verdana" w:hAnsi="Verdana"/>
        </w:rPr>
      </w:pPr>
    </w:p>
    <w:p w14:paraId="7DB85FF4" w14:textId="179D0721" w:rsidR="00E04159" w:rsidRDefault="00E04159" w:rsidP="002C071A">
      <w:pPr>
        <w:pStyle w:val="ListParagraph"/>
        <w:numPr>
          <w:ilvl w:val="1"/>
          <w:numId w:val="45"/>
        </w:numPr>
        <w:spacing w:after="0" w:line="240" w:lineRule="auto"/>
        <w:jc w:val="both"/>
        <w:rPr>
          <w:rFonts w:ascii="Verdana" w:hAnsi="Verdana"/>
        </w:rPr>
      </w:pPr>
      <w:r>
        <w:rPr>
          <w:rFonts w:ascii="Verdana" w:hAnsi="Verdana"/>
        </w:rPr>
        <w:t>Municipalities and counties operate or sponsor a variety of programs that involve children</w:t>
      </w:r>
      <w:r w:rsidR="00045C2A">
        <w:rPr>
          <w:rFonts w:ascii="Verdana" w:hAnsi="Verdana"/>
        </w:rPr>
        <w:t>,</w:t>
      </w:r>
      <w:r>
        <w:rPr>
          <w:rFonts w:ascii="Verdana" w:hAnsi="Verdana"/>
        </w:rPr>
        <w:t xml:space="preserve"> including but not limited to:</w:t>
      </w:r>
    </w:p>
    <w:p w14:paraId="2546212F" w14:textId="77777777" w:rsidR="00E04159" w:rsidRDefault="00E04159" w:rsidP="002C071A">
      <w:pPr>
        <w:pStyle w:val="ListParagraph"/>
        <w:numPr>
          <w:ilvl w:val="2"/>
          <w:numId w:val="45"/>
        </w:numPr>
        <w:spacing w:after="0" w:line="240" w:lineRule="auto"/>
        <w:jc w:val="both"/>
        <w:rPr>
          <w:rFonts w:ascii="Verdana" w:hAnsi="Verdana"/>
        </w:rPr>
      </w:pPr>
      <w:r>
        <w:rPr>
          <w:rFonts w:ascii="Verdana" w:hAnsi="Verdana"/>
        </w:rPr>
        <w:t>Recreation programs</w:t>
      </w:r>
    </w:p>
    <w:p w14:paraId="0E73C033" w14:textId="77777777" w:rsidR="00B8343D" w:rsidRDefault="00B8343D" w:rsidP="002C071A">
      <w:pPr>
        <w:pStyle w:val="ListParagraph"/>
        <w:numPr>
          <w:ilvl w:val="2"/>
          <w:numId w:val="45"/>
        </w:numPr>
        <w:spacing w:after="0" w:line="240" w:lineRule="auto"/>
        <w:jc w:val="both"/>
        <w:rPr>
          <w:rFonts w:ascii="Verdana" w:hAnsi="Verdana"/>
        </w:rPr>
      </w:pPr>
      <w:r>
        <w:rPr>
          <w:rFonts w:ascii="Verdana" w:hAnsi="Verdana"/>
        </w:rPr>
        <w:t>Before and After Care programs</w:t>
      </w:r>
    </w:p>
    <w:p w14:paraId="09A119E1" w14:textId="77777777" w:rsidR="008A44B2" w:rsidRDefault="00E04159" w:rsidP="002C071A">
      <w:pPr>
        <w:pStyle w:val="ListParagraph"/>
        <w:numPr>
          <w:ilvl w:val="2"/>
          <w:numId w:val="45"/>
        </w:numPr>
        <w:spacing w:after="0" w:line="240" w:lineRule="auto"/>
        <w:jc w:val="both"/>
        <w:rPr>
          <w:rFonts w:ascii="Verdana" w:hAnsi="Verdana"/>
        </w:rPr>
      </w:pPr>
      <w:r>
        <w:rPr>
          <w:rFonts w:ascii="Verdana" w:hAnsi="Verdana"/>
        </w:rPr>
        <w:t>Youth sports leagues</w:t>
      </w:r>
    </w:p>
    <w:p w14:paraId="046A8CCE" w14:textId="77777777" w:rsidR="00E04159" w:rsidRDefault="00E04159" w:rsidP="002C071A">
      <w:pPr>
        <w:pStyle w:val="ListParagraph"/>
        <w:numPr>
          <w:ilvl w:val="2"/>
          <w:numId w:val="45"/>
        </w:numPr>
        <w:spacing w:after="0" w:line="240" w:lineRule="auto"/>
        <w:jc w:val="both"/>
        <w:rPr>
          <w:rFonts w:ascii="Verdana" w:hAnsi="Verdana"/>
        </w:rPr>
      </w:pPr>
      <w:r>
        <w:rPr>
          <w:rFonts w:ascii="Verdana" w:hAnsi="Verdana"/>
        </w:rPr>
        <w:t>Youth centers</w:t>
      </w:r>
    </w:p>
    <w:p w14:paraId="06A879EE" w14:textId="77777777" w:rsidR="00E04159" w:rsidRDefault="00E04159" w:rsidP="002C071A">
      <w:pPr>
        <w:pStyle w:val="ListParagraph"/>
        <w:numPr>
          <w:ilvl w:val="2"/>
          <w:numId w:val="45"/>
        </w:numPr>
        <w:spacing w:after="0" w:line="240" w:lineRule="auto"/>
        <w:jc w:val="both"/>
        <w:rPr>
          <w:rFonts w:ascii="Verdana" w:hAnsi="Verdana"/>
        </w:rPr>
      </w:pPr>
      <w:r>
        <w:rPr>
          <w:rFonts w:ascii="Verdana" w:hAnsi="Verdana"/>
        </w:rPr>
        <w:t>Youth in Government programs</w:t>
      </w:r>
    </w:p>
    <w:p w14:paraId="085A50B1" w14:textId="77777777" w:rsidR="00E04159" w:rsidRDefault="00E04159" w:rsidP="002C071A">
      <w:pPr>
        <w:pStyle w:val="ListParagraph"/>
        <w:numPr>
          <w:ilvl w:val="2"/>
          <w:numId w:val="45"/>
        </w:numPr>
        <w:spacing w:after="0" w:line="240" w:lineRule="auto"/>
        <w:jc w:val="both"/>
        <w:rPr>
          <w:rFonts w:ascii="Verdana" w:hAnsi="Verdana"/>
        </w:rPr>
      </w:pPr>
      <w:r>
        <w:rPr>
          <w:rFonts w:ascii="Verdana" w:hAnsi="Verdana"/>
        </w:rPr>
        <w:t>Junior law enforcement training programs</w:t>
      </w:r>
    </w:p>
    <w:p w14:paraId="519B263B" w14:textId="4980D5EF" w:rsidR="00F91D7C" w:rsidRDefault="00F91D7C" w:rsidP="002C071A">
      <w:pPr>
        <w:pStyle w:val="ListParagraph"/>
        <w:numPr>
          <w:ilvl w:val="2"/>
          <w:numId w:val="45"/>
        </w:numPr>
        <w:spacing w:after="0" w:line="240" w:lineRule="auto"/>
        <w:jc w:val="both"/>
        <w:rPr>
          <w:rFonts w:ascii="Verdana" w:hAnsi="Verdana"/>
        </w:rPr>
      </w:pPr>
      <w:r>
        <w:rPr>
          <w:rFonts w:ascii="Verdana" w:hAnsi="Verdana"/>
        </w:rPr>
        <w:t xml:space="preserve">Libraries </w:t>
      </w:r>
      <w:r w:rsidR="00816391">
        <w:rPr>
          <w:rFonts w:ascii="Verdana" w:hAnsi="Verdana"/>
        </w:rPr>
        <w:t xml:space="preserve">provide sponsored programs and </w:t>
      </w:r>
      <w:r w:rsidR="00EE0E8D">
        <w:rPr>
          <w:rFonts w:ascii="Verdana" w:hAnsi="Verdana"/>
        </w:rPr>
        <w:t xml:space="preserve">resources for students for homework and research </w:t>
      </w:r>
      <w:r w:rsidR="00354533">
        <w:rPr>
          <w:rFonts w:ascii="Verdana" w:hAnsi="Verdana"/>
        </w:rPr>
        <w:t>projects</w:t>
      </w:r>
    </w:p>
    <w:p w14:paraId="368B9235" w14:textId="77777777" w:rsidR="00EF4E59" w:rsidRDefault="00EF4E59" w:rsidP="00EF4E59">
      <w:pPr>
        <w:pStyle w:val="ListParagraph"/>
        <w:spacing w:after="0" w:line="240" w:lineRule="auto"/>
        <w:ind w:left="2520"/>
        <w:jc w:val="both"/>
        <w:rPr>
          <w:rFonts w:ascii="Verdana" w:hAnsi="Verdana"/>
        </w:rPr>
      </w:pPr>
    </w:p>
    <w:p w14:paraId="51121C9D" w14:textId="5EEB7B2E" w:rsidR="00FE2EAF" w:rsidRPr="00FE2EAF" w:rsidRDefault="00FE2EAF" w:rsidP="00C406D0">
      <w:pPr>
        <w:pStyle w:val="ListParagraph"/>
        <w:numPr>
          <w:ilvl w:val="1"/>
          <w:numId w:val="45"/>
        </w:numPr>
        <w:spacing w:after="0" w:line="240" w:lineRule="auto"/>
        <w:jc w:val="both"/>
        <w:rPr>
          <w:rFonts w:ascii="Verdana" w:hAnsi="Verdana"/>
        </w:rPr>
      </w:pPr>
      <w:commentRangeStart w:id="1"/>
      <w:r w:rsidRPr="00FE2EAF">
        <w:rPr>
          <w:rFonts w:ascii="Verdana" w:hAnsi="Verdana"/>
        </w:rPr>
        <w:t>Even if your municipality</w:t>
      </w:r>
      <w:r w:rsidR="00C406D0">
        <w:rPr>
          <w:rFonts w:ascii="Verdana" w:hAnsi="Verdana"/>
        </w:rPr>
        <w:t xml:space="preserve"> or county</w:t>
      </w:r>
      <w:r w:rsidRPr="00FE2EAF">
        <w:rPr>
          <w:rFonts w:ascii="Verdana" w:hAnsi="Verdana"/>
        </w:rPr>
        <w:t xml:space="preserve"> does not directly operate recreational leagues</w:t>
      </w:r>
      <w:r w:rsidR="00C406D0">
        <w:rPr>
          <w:rFonts w:ascii="Verdana" w:hAnsi="Verdana"/>
        </w:rPr>
        <w:t xml:space="preserve"> or other youth oriented progams</w:t>
      </w:r>
      <w:r w:rsidRPr="00FE2EAF">
        <w:rPr>
          <w:rFonts w:ascii="Verdana" w:hAnsi="Verdana"/>
        </w:rPr>
        <w:t>, if the activity occurs on fields or facilities owned by the municipality,</w:t>
      </w:r>
      <w:r w:rsidR="00C406D0">
        <w:rPr>
          <w:rFonts w:ascii="Verdana" w:hAnsi="Verdana"/>
        </w:rPr>
        <w:t xml:space="preserve"> or county, </w:t>
      </w:r>
      <w:r w:rsidRPr="00FE2EAF">
        <w:rPr>
          <w:rFonts w:ascii="Verdana" w:hAnsi="Verdana"/>
        </w:rPr>
        <w:t>it is more likely than not that the municipality</w:t>
      </w:r>
      <w:r w:rsidR="00C406D0">
        <w:rPr>
          <w:rFonts w:ascii="Verdana" w:hAnsi="Verdana"/>
        </w:rPr>
        <w:t xml:space="preserve"> or county</w:t>
      </w:r>
      <w:r w:rsidRPr="00FE2EAF">
        <w:rPr>
          <w:rFonts w:ascii="Verdana" w:hAnsi="Verdana"/>
        </w:rPr>
        <w:t xml:space="preserve"> may be brought into any litigation or claim.  For that reason, the</w:t>
      </w:r>
      <w:r w:rsidR="00C406D0">
        <w:rPr>
          <w:rFonts w:ascii="Verdana" w:hAnsi="Verdana"/>
        </w:rPr>
        <w:t xml:space="preserve"> strongly </w:t>
      </w:r>
      <w:r w:rsidRPr="00FE2EAF">
        <w:rPr>
          <w:rFonts w:ascii="Verdana" w:hAnsi="Verdana"/>
        </w:rPr>
        <w:t xml:space="preserve"> recommended “best practice” is for municipalities</w:t>
      </w:r>
      <w:r w:rsidR="00C406D0">
        <w:rPr>
          <w:rFonts w:ascii="Verdana" w:hAnsi="Verdana"/>
        </w:rPr>
        <w:t xml:space="preserve"> and counties</w:t>
      </w:r>
      <w:r w:rsidRPr="00FE2EAF">
        <w:rPr>
          <w:rFonts w:ascii="Verdana" w:hAnsi="Verdana"/>
        </w:rPr>
        <w:t xml:space="preserve"> to draft and enter into </w:t>
      </w:r>
      <w:r w:rsidR="00B7754B" w:rsidRPr="00B67916">
        <w:rPr>
          <w:rFonts w:ascii="Verdana" w:hAnsi="Verdana"/>
          <w:b/>
          <w:bCs/>
          <w:i/>
          <w:iCs/>
        </w:rPr>
        <w:t xml:space="preserve">annual </w:t>
      </w:r>
      <w:r w:rsidRPr="00B67916">
        <w:rPr>
          <w:rFonts w:ascii="Verdana" w:hAnsi="Verdana"/>
          <w:b/>
          <w:bCs/>
          <w:i/>
          <w:iCs/>
        </w:rPr>
        <w:t>written</w:t>
      </w:r>
      <w:r w:rsidR="00B7754B" w:rsidRPr="00B67916">
        <w:rPr>
          <w:rFonts w:ascii="Verdana" w:hAnsi="Verdana"/>
          <w:b/>
          <w:bCs/>
          <w:i/>
          <w:iCs/>
        </w:rPr>
        <w:t xml:space="preserve"> use</w:t>
      </w:r>
      <w:r w:rsidRPr="00B67916">
        <w:rPr>
          <w:rFonts w:ascii="Verdana" w:hAnsi="Verdana"/>
          <w:b/>
          <w:bCs/>
          <w:i/>
          <w:iCs/>
        </w:rPr>
        <w:t xml:space="preserve"> agreements</w:t>
      </w:r>
      <w:r w:rsidRPr="00FE2EAF">
        <w:rPr>
          <w:rFonts w:ascii="Verdana" w:hAnsi="Verdana"/>
        </w:rPr>
        <w:t xml:space="preserve"> with the organizations who are operating the leagues that set forth the following at a minimum:</w:t>
      </w:r>
    </w:p>
    <w:p w14:paraId="3EE087B4" w14:textId="77777777" w:rsidR="00FE2EAF" w:rsidRPr="00FE2EAF" w:rsidRDefault="00FE2EAF" w:rsidP="00C406D0">
      <w:pPr>
        <w:pStyle w:val="ListParagraph"/>
        <w:spacing w:after="0" w:line="240" w:lineRule="auto"/>
        <w:ind w:left="2520"/>
        <w:jc w:val="both"/>
        <w:rPr>
          <w:rFonts w:ascii="Verdana" w:hAnsi="Verdana"/>
        </w:rPr>
      </w:pPr>
    </w:p>
    <w:p w14:paraId="46C2E7F8" w14:textId="4DFE6C10" w:rsidR="00FE2EAF" w:rsidRPr="00FE2EAF" w:rsidRDefault="00FE2EAF" w:rsidP="00FE2EAF">
      <w:pPr>
        <w:pStyle w:val="ListParagraph"/>
        <w:numPr>
          <w:ilvl w:val="2"/>
          <w:numId w:val="45"/>
        </w:numPr>
        <w:spacing w:after="0" w:line="240" w:lineRule="auto"/>
        <w:jc w:val="both"/>
        <w:rPr>
          <w:rFonts w:ascii="Verdana" w:hAnsi="Verdana"/>
        </w:rPr>
      </w:pPr>
      <w:r w:rsidRPr="00FE2EAF">
        <w:rPr>
          <w:rFonts w:ascii="Verdana" w:hAnsi="Verdana"/>
        </w:rPr>
        <w:t>Insurance requirements, including a copy of a Certificate of Insurance for the organization naming the municipality as an additional insured and including a “hold harmless” clause</w:t>
      </w:r>
      <w:r w:rsidR="00B7754B">
        <w:rPr>
          <w:rFonts w:ascii="Verdana" w:hAnsi="Verdana"/>
        </w:rPr>
        <w:t xml:space="preserve"> for all activies undertaken by the organization on your fields or in your facilities</w:t>
      </w:r>
      <w:r w:rsidRPr="00FE2EAF">
        <w:rPr>
          <w:rFonts w:ascii="Verdana" w:hAnsi="Verdana"/>
        </w:rPr>
        <w:t>.</w:t>
      </w:r>
    </w:p>
    <w:p w14:paraId="3E49FE4B" w14:textId="77777777" w:rsidR="00FE2EAF" w:rsidRPr="00FE2EAF" w:rsidRDefault="00FE2EAF" w:rsidP="00B7754B">
      <w:pPr>
        <w:pStyle w:val="ListParagraph"/>
        <w:spacing w:after="0" w:line="240" w:lineRule="auto"/>
        <w:ind w:left="2520"/>
        <w:jc w:val="both"/>
        <w:rPr>
          <w:rFonts w:ascii="Verdana" w:hAnsi="Verdana"/>
        </w:rPr>
      </w:pPr>
    </w:p>
    <w:p w14:paraId="37AD5DFC" w14:textId="1CE599F9" w:rsidR="00FE2EAF" w:rsidRPr="00FE2EAF" w:rsidRDefault="00FE2EAF" w:rsidP="00FE2EAF">
      <w:pPr>
        <w:pStyle w:val="ListParagraph"/>
        <w:numPr>
          <w:ilvl w:val="2"/>
          <w:numId w:val="45"/>
        </w:numPr>
        <w:spacing w:after="0" w:line="240" w:lineRule="auto"/>
        <w:jc w:val="both"/>
        <w:rPr>
          <w:rFonts w:ascii="Verdana" w:hAnsi="Verdana"/>
        </w:rPr>
      </w:pPr>
      <w:r w:rsidRPr="00FE2EAF">
        <w:rPr>
          <w:rFonts w:ascii="Verdana" w:hAnsi="Verdana"/>
        </w:rPr>
        <w:t xml:space="preserve">A certification by the organization that they have read the </w:t>
      </w:r>
      <w:r w:rsidRPr="00B7754B">
        <w:rPr>
          <w:rFonts w:ascii="Verdana" w:hAnsi="Verdana"/>
          <w:i/>
          <w:iCs/>
          <w:u w:val="single"/>
        </w:rPr>
        <w:t>Model Policy</w:t>
      </w:r>
      <w:r w:rsidR="00B7754B" w:rsidRPr="00B7754B">
        <w:rPr>
          <w:rFonts w:ascii="Verdana" w:hAnsi="Verdana"/>
          <w:i/>
          <w:iCs/>
          <w:u w:val="single"/>
        </w:rPr>
        <w:t xml:space="preserve"> on Protecting Children</w:t>
      </w:r>
      <w:r w:rsidRPr="00FE2EAF">
        <w:rPr>
          <w:rFonts w:ascii="Verdana" w:hAnsi="Verdana"/>
        </w:rPr>
        <w:t xml:space="preserve"> and will adhere to conduct requirements, including mandatory background checks for all coaches and volunteers involved in the program. Completing the Rutgers Safety Course (or acceptable equivalent course) </w:t>
      </w:r>
      <w:r w:rsidRPr="00FE2EAF">
        <w:rPr>
          <w:rFonts w:ascii="Verdana" w:hAnsi="Verdana"/>
        </w:rPr>
        <w:lastRenderedPageBreak/>
        <w:t xml:space="preserve">by all coaches, viewing the MEL Protecting Minors video, and adherence to a “Code of Conduct” for all coaches and parents.  </w:t>
      </w:r>
    </w:p>
    <w:p w14:paraId="10FB651E" w14:textId="77777777" w:rsidR="00FE2EAF" w:rsidRPr="00FE2EAF" w:rsidRDefault="00FE2EAF" w:rsidP="00B7754B">
      <w:pPr>
        <w:pStyle w:val="ListParagraph"/>
        <w:spacing w:after="0" w:line="240" w:lineRule="auto"/>
        <w:ind w:left="2520"/>
        <w:jc w:val="both"/>
        <w:rPr>
          <w:rFonts w:ascii="Verdana" w:hAnsi="Verdana"/>
        </w:rPr>
      </w:pPr>
    </w:p>
    <w:p w14:paraId="1762D7D7" w14:textId="77777777" w:rsidR="00FE2EAF" w:rsidRPr="00FE2EAF" w:rsidRDefault="00FE2EAF" w:rsidP="00FE2EAF">
      <w:pPr>
        <w:pStyle w:val="ListParagraph"/>
        <w:numPr>
          <w:ilvl w:val="2"/>
          <w:numId w:val="45"/>
        </w:numPr>
        <w:spacing w:after="0" w:line="240" w:lineRule="auto"/>
        <w:jc w:val="both"/>
        <w:rPr>
          <w:rFonts w:ascii="Verdana" w:hAnsi="Verdana"/>
        </w:rPr>
      </w:pPr>
      <w:r w:rsidRPr="00FE2EAF">
        <w:rPr>
          <w:rFonts w:ascii="Verdana" w:hAnsi="Verdana"/>
        </w:rPr>
        <w:t xml:space="preserve">The permitted dates and hours of use for the facilities and a requirement that the organization will keep the fields clean and safe for use. </w:t>
      </w:r>
      <w:commentRangeEnd w:id="1"/>
      <w:r w:rsidR="00FC7FDA" w:rsidRPr="00FE2EAF">
        <w:rPr>
          <w:rStyle w:val="CommentReference"/>
          <w:rFonts w:ascii="Verdana" w:hAnsi="Verdana"/>
          <w:sz w:val="22"/>
          <w:szCs w:val="22"/>
        </w:rPr>
        <w:commentReference w:id="1"/>
      </w:r>
    </w:p>
    <w:p w14:paraId="61B73185" w14:textId="77777777" w:rsidR="00FE2EAF" w:rsidRDefault="00FE2EAF" w:rsidP="00B7754B">
      <w:pPr>
        <w:pStyle w:val="ListParagraph"/>
        <w:spacing w:after="0" w:line="240" w:lineRule="auto"/>
        <w:ind w:left="2520"/>
        <w:jc w:val="both"/>
        <w:rPr>
          <w:rFonts w:ascii="Verdana" w:hAnsi="Verdana"/>
        </w:rPr>
      </w:pPr>
    </w:p>
    <w:p w14:paraId="0BD656BE" w14:textId="77777777" w:rsidR="00CF3BAC" w:rsidRDefault="00CF3BAC" w:rsidP="002C071A">
      <w:pPr>
        <w:pStyle w:val="ListParagraph"/>
        <w:spacing w:after="0" w:line="240" w:lineRule="auto"/>
        <w:ind w:left="2520"/>
        <w:rPr>
          <w:rFonts w:ascii="Verdana" w:hAnsi="Verdana"/>
        </w:rPr>
      </w:pPr>
    </w:p>
    <w:p w14:paraId="38CA7298" w14:textId="3EFB6ECC" w:rsidR="002F719F" w:rsidRPr="002C071A" w:rsidRDefault="00E04159" w:rsidP="002C071A">
      <w:pPr>
        <w:pStyle w:val="ListParagraph"/>
        <w:numPr>
          <w:ilvl w:val="1"/>
          <w:numId w:val="45"/>
        </w:numPr>
        <w:spacing w:after="0" w:line="240" w:lineRule="auto"/>
        <w:jc w:val="both"/>
        <w:rPr>
          <w:rFonts w:ascii="Verdana" w:hAnsi="Verdana"/>
        </w:rPr>
      </w:pPr>
      <w:r w:rsidRPr="002C071A">
        <w:rPr>
          <w:rFonts w:ascii="Verdana" w:hAnsi="Verdana"/>
        </w:rPr>
        <w:t xml:space="preserve">The role of </w:t>
      </w:r>
      <w:r w:rsidR="002F719F">
        <w:rPr>
          <w:rFonts w:ascii="Verdana" w:hAnsi="Verdana"/>
          <w:b/>
        </w:rPr>
        <w:t>law enforcement</w:t>
      </w:r>
      <w:r w:rsidRPr="002C071A">
        <w:rPr>
          <w:rFonts w:ascii="Verdana" w:hAnsi="Verdana"/>
          <w:b/>
        </w:rPr>
        <w:t xml:space="preserve"> agencies </w:t>
      </w:r>
      <w:r w:rsidRPr="002C071A">
        <w:rPr>
          <w:rFonts w:ascii="Verdana" w:hAnsi="Verdana"/>
        </w:rPr>
        <w:t xml:space="preserve">is especially important.  Police officers assist in resolving reported situations, often acting as first identifiers.  In New Jersey, police are given broad authority to protect children, including the authority to remove them from their parents or caregivers without a court order if necessary to prevent imminent danger to a child.  </w:t>
      </w:r>
      <w:r w:rsidR="00CF35C8" w:rsidRPr="002C071A">
        <w:rPr>
          <w:rFonts w:ascii="Verdana" w:hAnsi="Verdana"/>
        </w:rPr>
        <w:t xml:space="preserve">Under the </w:t>
      </w:r>
      <w:r w:rsidR="00CF35C8" w:rsidRPr="002C071A">
        <w:rPr>
          <w:rFonts w:ascii="Verdana" w:hAnsi="Verdana"/>
          <w:b/>
          <w:u w:val="single"/>
        </w:rPr>
        <w:t>Prevention of Domestic Violence Act</w:t>
      </w:r>
      <w:r w:rsidR="00CF35C8" w:rsidRPr="002C071A">
        <w:rPr>
          <w:rFonts w:ascii="Verdana" w:hAnsi="Verdana"/>
        </w:rPr>
        <w:t xml:space="preserve">, a law enforcement officer must make an arrest when the officer finds </w:t>
      </w:r>
      <w:r w:rsidR="009C34A4">
        <w:rPr>
          <w:rFonts w:ascii="Verdana" w:hAnsi="Verdana"/>
        </w:rPr>
        <w:t>"</w:t>
      </w:r>
      <w:r w:rsidR="00CF35C8" w:rsidRPr="002C071A">
        <w:rPr>
          <w:rFonts w:ascii="Verdana" w:hAnsi="Verdana"/>
        </w:rPr>
        <w:t>probable cause</w:t>
      </w:r>
      <w:r w:rsidR="009C34A4">
        <w:rPr>
          <w:rFonts w:ascii="Verdana" w:hAnsi="Verdana"/>
        </w:rPr>
        <w:t>"</w:t>
      </w:r>
      <w:r w:rsidR="00CF35C8" w:rsidRPr="002C071A">
        <w:rPr>
          <w:rFonts w:ascii="Verdana" w:hAnsi="Verdana"/>
        </w:rPr>
        <w:t xml:space="preserve"> that domestic violence has occurred. This holds even if the victim refuses to make a complaint. The Act is invoked in situations where the victim exhibits signs of injury caused by domestic violence, when a warrant is in effect, or when there is probable cause to believe that a weapon has been involved in an act of domestic violence. </w:t>
      </w:r>
      <w:r w:rsidR="002F719F" w:rsidRPr="002C071A">
        <w:rPr>
          <w:rFonts w:ascii="Verdana" w:hAnsi="Verdana"/>
        </w:rPr>
        <w:t xml:space="preserve">Abusers often use psychological tactics </w:t>
      </w:r>
      <w:r w:rsidR="00B8343D">
        <w:rPr>
          <w:rFonts w:ascii="Verdana" w:hAnsi="Verdana"/>
        </w:rPr>
        <w:t xml:space="preserve">or coercive control </w:t>
      </w:r>
      <w:r w:rsidR="002F719F" w:rsidRPr="002C071A">
        <w:rPr>
          <w:rFonts w:ascii="Verdana" w:hAnsi="Verdana"/>
        </w:rPr>
        <w:t>over their partners, such as making threats to prevent a victim from leaving or contacting friends, family</w:t>
      </w:r>
      <w:r w:rsidR="00045C2A">
        <w:rPr>
          <w:rFonts w:ascii="Verdana" w:hAnsi="Verdana"/>
        </w:rPr>
        <w:t>,</w:t>
      </w:r>
      <w:r w:rsidR="002F719F" w:rsidRPr="002C071A">
        <w:rPr>
          <w:rFonts w:ascii="Verdana" w:hAnsi="Verdana"/>
        </w:rPr>
        <w:t xml:space="preserve"> or police.  But even if these conditions are not met, an officer may still make an arrest or sign a criminal complaint if there is probable cause to believe acts of domestic violence have been committed. Now</w:t>
      </w:r>
      <w:r w:rsidR="00045C2A">
        <w:rPr>
          <w:rFonts w:ascii="Verdana" w:hAnsi="Verdana"/>
        </w:rPr>
        <w:t>,</w:t>
      </w:r>
      <w:r w:rsidR="002F719F" w:rsidRPr="002C071A">
        <w:rPr>
          <w:rFonts w:ascii="Verdana" w:hAnsi="Verdana"/>
        </w:rPr>
        <w:t xml:space="preserve"> if there is no visible sign of injury but the victim states that an injury did, in fact, occur, the officer must take other factors into consideration in determining probable cause. </w:t>
      </w:r>
    </w:p>
    <w:p w14:paraId="41072600" w14:textId="77777777" w:rsidR="00AC0077" w:rsidRDefault="00AC0077" w:rsidP="002C071A">
      <w:pPr>
        <w:spacing w:after="0" w:line="240" w:lineRule="auto"/>
        <w:jc w:val="both"/>
        <w:rPr>
          <w:rFonts w:ascii="Verdana" w:hAnsi="Verdana"/>
          <w:i/>
          <w:color w:val="1F4E79" w:themeColor="accent1" w:themeShade="80"/>
        </w:rPr>
      </w:pPr>
    </w:p>
    <w:p w14:paraId="4A499D0D" w14:textId="77777777" w:rsidR="00AC0077" w:rsidRPr="000A2971" w:rsidRDefault="00AC0077" w:rsidP="002C071A">
      <w:pPr>
        <w:spacing w:after="0" w:line="240" w:lineRule="auto"/>
        <w:jc w:val="both"/>
        <w:rPr>
          <w:rFonts w:ascii="Verdana" w:hAnsi="Verdana"/>
          <w:i/>
          <w:color w:val="1F4E79" w:themeColor="accent1" w:themeShade="80"/>
        </w:rPr>
      </w:pPr>
    </w:p>
    <w:p w14:paraId="051AC767" w14:textId="0B6E60B9" w:rsidR="00E661B7" w:rsidRDefault="006E3DCD" w:rsidP="002C071A">
      <w:pPr>
        <w:spacing w:after="0"/>
        <w:ind w:left="1440"/>
        <w:jc w:val="both"/>
        <w:rPr>
          <w:rFonts w:ascii="Verdana" w:hAnsi="Verdana"/>
        </w:rPr>
      </w:pPr>
      <w:r>
        <w:rPr>
          <w:rFonts w:ascii="Verdana" w:hAnsi="Verdana"/>
        </w:rPr>
        <w:t xml:space="preserve">The </w:t>
      </w:r>
      <w:r w:rsidR="0073625E" w:rsidRPr="0073625E">
        <w:rPr>
          <w:rFonts w:ascii="Verdana" w:hAnsi="Verdana"/>
          <w:b/>
          <w:i/>
          <w:highlight w:val="yellow"/>
          <w:u w:val="single"/>
        </w:rPr>
        <w:t>INSERT YOUR AGENCY</w:t>
      </w:r>
      <w:r w:rsidR="0073625E">
        <w:rPr>
          <w:rFonts w:ascii="Verdana" w:hAnsi="Verdana"/>
        </w:rPr>
        <w:t xml:space="preserve">  </w:t>
      </w:r>
      <w:r>
        <w:rPr>
          <w:rFonts w:ascii="Verdana" w:hAnsi="Verdana"/>
        </w:rPr>
        <w:t>is committed to</w:t>
      </w:r>
      <w:r w:rsidR="00F428F5">
        <w:rPr>
          <w:rFonts w:ascii="Verdana" w:hAnsi="Verdana"/>
        </w:rPr>
        <w:t xml:space="preserve"> the safety of all</w:t>
      </w:r>
      <w:r w:rsidR="0073625E">
        <w:rPr>
          <w:rFonts w:ascii="Verdana" w:hAnsi="Verdana"/>
        </w:rPr>
        <w:t xml:space="preserve"> individuals in its community.  h</w:t>
      </w:r>
      <w:r w:rsidR="0099565E">
        <w:rPr>
          <w:rFonts w:ascii="Verdana" w:hAnsi="Verdana"/>
        </w:rPr>
        <w:t>owever, t</w:t>
      </w:r>
      <w:r w:rsidR="00F428F5">
        <w:rPr>
          <w:rFonts w:ascii="Verdana" w:hAnsi="Verdana"/>
        </w:rPr>
        <w:t xml:space="preserve">he </w:t>
      </w:r>
      <w:r w:rsidR="0073625E" w:rsidRPr="0073625E">
        <w:rPr>
          <w:rFonts w:ascii="Verdana" w:hAnsi="Verdana"/>
          <w:b/>
          <w:i/>
          <w:highlight w:val="yellow"/>
          <w:u w:val="single"/>
        </w:rPr>
        <w:t>INSERT YOUR AGENCY</w:t>
      </w:r>
      <w:r w:rsidR="0073625E">
        <w:rPr>
          <w:rFonts w:ascii="Verdana" w:hAnsi="Verdana"/>
        </w:rPr>
        <w:t xml:space="preserve"> </w:t>
      </w:r>
      <w:r w:rsidR="00F428F5">
        <w:rPr>
          <w:rFonts w:ascii="Verdana" w:hAnsi="Verdana"/>
        </w:rPr>
        <w:t>has</w:t>
      </w:r>
      <w:r w:rsidR="0073625E">
        <w:rPr>
          <w:rFonts w:ascii="Verdana" w:hAnsi="Verdana"/>
        </w:rPr>
        <w:t xml:space="preserve"> a</w:t>
      </w:r>
      <w:r w:rsidR="00F428F5">
        <w:rPr>
          <w:rFonts w:ascii="Verdana" w:hAnsi="Verdana"/>
        </w:rPr>
        <w:t xml:space="preserve"> particular concern for those who are potentially vulnerable, including minor children. </w:t>
      </w:r>
      <w:r w:rsidR="00567A75">
        <w:rPr>
          <w:rFonts w:ascii="Verdana" w:hAnsi="Verdana"/>
        </w:rPr>
        <w:t xml:space="preserve">The </w:t>
      </w:r>
      <w:r w:rsidR="0073625E" w:rsidRPr="0073625E">
        <w:rPr>
          <w:rFonts w:ascii="Verdana" w:hAnsi="Verdana"/>
          <w:b/>
          <w:i/>
          <w:highlight w:val="yellow"/>
          <w:u w:val="single"/>
        </w:rPr>
        <w:t>INSERT YOUR AGENCY</w:t>
      </w:r>
      <w:r w:rsidR="0073625E">
        <w:rPr>
          <w:rFonts w:ascii="Verdana" w:hAnsi="Verdana"/>
        </w:rPr>
        <w:t xml:space="preserve"> </w:t>
      </w:r>
      <w:r w:rsidR="00567A75">
        <w:rPr>
          <w:rFonts w:ascii="Verdana" w:hAnsi="Verdana"/>
        </w:rPr>
        <w:t xml:space="preserve"> regards the abuse of children as abhorrent in all its forms and pledges to hold its </w:t>
      </w:r>
      <w:r w:rsidR="00F34F18">
        <w:rPr>
          <w:rFonts w:ascii="Verdana" w:hAnsi="Verdana"/>
        </w:rPr>
        <w:t xml:space="preserve">officials, </w:t>
      </w:r>
      <w:r w:rsidR="00567A75">
        <w:rPr>
          <w:rFonts w:ascii="Verdana" w:hAnsi="Verdana"/>
        </w:rPr>
        <w:t>employees</w:t>
      </w:r>
      <w:r w:rsidR="00D70476">
        <w:rPr>
          <w:rFonts w:ascii="Verdana" w:hAnsi="Verdana"/>
        </w:rPr>
        <w:t>,</w:t>
      </w:r>
      <w:r w:rsidR="00567A75">
        <w:rPr>
          <w:rFonts w:ascii="Verdana" w:hAnsi="Verdana"/>
        </w:rPr>
        <w:t xml:space="preserve"> and volunteers to the highest standards of conduct in interacting with children.  </w:t>
      </w:r>
      <w:r w:rsidR="00E661B7">
        <w:rPr>
          <w:rFonts w:ascii="Verdana" w:hAnsi="Verdana"/>
        </w:rPr>
        <w:t xml:space="preserve">Statistics show that 93% of victims under the age of 18 know the abuser. </w:t>
      </w:r>
      <w:r w:rsidR="00F34F18">
        <w:rPr>
          <w:rFonts w:ascii="Verdana" w:hAnsi="Verdana"/>
        </w:rPr>
        <w:t>Further, a</w:t>
      </w:r>
      <w:r w:rsidR="00E661B7">
        <w:rPr>
          <w:rFonts w:ascii="Verdana" w:hAnsi="Verdana"/>
        </w:rPr>
        <w:t xml:space="preserve"> perpetrator does not have to be an adult to harm a child</w:t>
      </w:r>
      <w:r w:rsidR="00A10679">
        <w:rPr>
          <w:rFonts w:ascii="Verdana" w:hAnsi="Verdana"/>
        </w:rPr>
        <w:t xml:space="preserve"> but </w:t>
      </w:r>
      <w:r w:rsidR="00D70476">
        <w:rPr>
          <w:rFonts w:ascii="Verdana" w:hAnsi="Verdana"/>
        </w:rPr>
        <w:t>is</w:t>
      </w:r>
      <w:r w:rsidR="00A10679">
        <w:rPr>
          <w:rFonts w:ascii="Verdana" w:hAnsi="Verdana"/>
        </w:rPr>
        <w:t xml:space="preserve"> typically in a caregiver role</w:t>
      </w:r>
      <w:r w:rsidR="00E661B7">
        <w:rPr>
          <w:rFonts w:ascii="Verdana" w:hAnsi="Verdana"/>
        </w:rPr>
        <w:t>. They can have any relationship to the child</w:t>
      </w:r>
      <w:r w:rsidR="00D70476">
        <w:rPr>
          <w:rFonts w:ascii="Verdana" w:hAnsi="Verdana"/>
        </w:rPr>
        <w:t>,</w:t>
      </w:r>
      <w:r w:rsidR="00E661B7">
        <w:rPr>
          <w:rFonts w:ascii="Verdana" w:hAnsi="Verdana"/>
        </w:rPr>
        <w:t xml:space="preserve"> including a playmate, family member, a teacher, a coach, or instructor. </w:t>
      </w:r>
    </w:p>
    <w:p w14:paraId="6F607F6D" w14:textId="77777777" w:rsidR="003C08D9" w:rsidRDefault="003C08D9" w:rsidP="003C08D9">
      <w:pPr>
        <w:spacing w:after="0" w:line="240" w:lineRule="auto"/>
        <w:ind w:left="720"/>
        <w:jc w:val="both"/>
        <w:rPr>
          <w:rFonts w:ascii="Verdana" w:hAnsi="Verdana"/>
        </w:rPr>
      </w:pPr>
    </w:p>
    <w:p w14:paraId="64055D99" w14:textId="47EF0413" w:rsidR="006E3DCD" w:rsidRDefault="00F428F5" w:rsidP="002C071A">
      <w:pPr>
        <w:spacing w:after="0" w:line="240" w:lineRule="auto"/>
        <w:ind w:left="1440"/>
        <w:jc w:val="both"/>
        <w:rPr>
          <w:rFonts w:ascii="Verdana" w:hAnsi="Verdana"/>
        </w:rPr>
      </w:pPr>
      <w:r>
        <w:rPr>
          <w:rFonts w:ascii="Verdana" w:hAnsi="Verdana"/>
        </w:rPr>
        <w:t xml:space="preserve">The </w:t>
      </w:r>
      <w:r w:rsidR="00D70476" w:rsidRPr="0073625E">
        <w:rPr>
          <w:rFonts w:ascii="Verdana" w:hAnsi="Verdana"/>
          <w:b/>
          <w:i/>
          <w:highlight w:val="yellow"/>
          <w:u w:val="single"/>
        </w:rPr>
        <w:t>INSERT YOUR AGENCY</w:t>
      </w:r>
      <w:r w:rsidR="00D70476">
        <w:rPr>
          <w:rFonts w:ascii="Verdana" w:hAnsi="Verdana"/>
        </w:rPr>
        <w:t xml:space="preserve">  </w:t>
      </w:r>
      <w:r>
        <w:rPr>
          <w:rFonts w:ascii="Verdana" w:hAnsi="Verdana"/>
        </w:rPr>
        <w:t>is fully committed to</w:t>
      </w:r>
      <w:r w:rsidR="006E3DCD">
        <w:rPr>
          <w:rFonts w:ascii="Verdana" w:hAnsi="Verdana"/>
        </w:rPr>
        <w:t xml:space="preserve"> protecting the health, safety</w:t>
      </w:r>
      <w:r w:rsidR="00D70476">
        <w:rPr>
          <w:rFonts w:ascii="Verdana" w:hAnsi="Verdana"/>
        </w:rPr>
        <w:t>,</w:t>
      </w:r>
      <w:r w:rsidR="006E3DCD">
        <w:rPr>
          <w:rFonts w:ascii="Verdana" w:hAnsi="Verdana"/>
        </w:rPr>
        <w:t xml:space="preserve"> and welfare of min</w:t>
      </w:r>
      <w:r w:rsidR="007B713F">
        <w:rPr>
          <w:rFonts w:ascii="Verdana" w:hAnsi="Verdana"/>
        </w:rPr>
        <w:t xml:space="preserve">ors who interact with officials, </w:t>
      </w:r>
      <w:r w:rsidR="006E3DCD">
        <w:rPr>
          <w:rFonts w:ascii="Verdana" w:hAnsi="Verdana"/>
        </w:rPr>
        <w:t>employees</w:t>
      </w:r>
      <w:r w:rsidR="007B713F">
        <w:rPr>
          <w:rFonts w:ascii="Verdana" w:hAnsi="Verdana"/>
        </w:rPr>
        <w:t>, and volunteers</w:t>
      </w:r>
      <w:r w:rsidR="006E3DCD">
        <w:rPr>
          <w:rFonts w:ascii="Verdana" w:hAnsi="Verdana"/>
        </w:rPr>
        <w:t xml:space="preserve"> of</w:t>
      </w:r>
      <w:r w:rsidR="007B713F">
        <w:rPr>
          <w:rFonts w:ascii="Verdana" w:hAnsi="Verdana"/>
        </w:rPr>
        <w:t xml:space="preserve"> the</w:t>
      </w:r>
      <w:r w:rsidR="006E3DCD">
        <w:rPr>
          <w:rFonts w:ascii="Verdana" w:hAnsi="Verdana"/>
        </w:rPr>
        <w:t xml:space="preserve"> </w:t>
      </w:r>
      <w:r w:rsidR="00D70476" w:rsidRPr="0073625E">
        <w:rPr>
          <w:rFonts w:ascii="Verdana" w:hAnsi="Verdana"/>
          <w:b/>
          <w:i/>
          <w:highlight w:val="yellow"/>
          <w:u w:val="single"/>
        </w:rPr>
        <w:t>INSERT YOUR AGENCY</w:t>
      </w:r>
      <w:r w:rsidR="00D70476">
        <w:rPr>
          <w:rFonts w:ascii="Verdana" w:hAnsi="Verdana"/>
        </w:rPr>
        <w:t xml:space="preserve"> </w:t>
      </w:r>
      <w:r w:rsidR="006E3DCD">
        <w:rPr>
          <w:rFonts w:ascii="Verdana" w:hAnsi="Verdana"/>
        </w:rPr>
        <w:t xml:space="preserve">to the maximum extent possible. </w:t>
      </w:r>
      <w:r>
        <w:rPr>
          <w:rFonts w:ascii="Verdana" w:hAnsi="Verdana"/>
        </w:rPr>
        <w:t>Th</w:t>
      </w:r>
      <w:r w:rsidR="00567A75">
        <w:rPr>
          <w:rFonts w:ascii="Verdana" w:hAnsi="Verdana"/>
        </w:rPr>
        <w:t>ese</w:t>
      </w:r>
      <w:r>
        <w:rPr>
          <w:rFonts w:ascii="Verdana" w:hAnsi="Verdana"/>
        </w:rPr>
        <w:t xml:space="preserve"> Policy</w:t>
      </w:r>
      <w:r w:rsidR="00567A75">
        <w:rPr>
          <w:rFonts w:ascii="Verdana" w:hAnsi="Verdana"/>
        </w:rPr>
        <w:t xml:space="preserve"> and Procedures</w:t>
      </w:r>
      <w:r>
        <w:rPr>
          <w:rFonts w:ascii="Verdana" w:hAnsi="Verdana"/>
        </w:rPr>
        <w:t xml:space="preserve"> establish the </w:t>
      </w:r>
      <w:r>
        <w:rPr>
          <w:rFonts w:ascii="Verdana" w:hAnsi="Verdana"/>
        </w:rPr>
        <w:lastRenderedPageBreak/>
        <w:t xml:space="preserve">guidelines for officials, employees, and volunteers who </w:t>
      </w:r>
      <w:r w:rsidR="00E661B7">
        <w:rPr>
          <w:rFonts w:ascii="Verdana" w:hAnsi="Verdana"/>
        </w:rPr>
        <w:t xml:space="preserve">set policy for the </w:t>
      </w:r>
      <w:r w:rsidR="00D70476" w:rsidRPr="0073625E">
        <w:rPr>
          <w:rFonts w:ascii="Verdana" w:hAnsi="Verdana"/>
          <w:b/>
          <w:i/>
          <w:highlight w:val="yellow"/>
          <w:u w:val="single"/>
        </w:rPr>
        <w:t>INSERT YOUR AGENCY</w:t>
      </w:r>
      <w:r w:rsidR="00D70476">
        <w:rPr>
          <w:rFonts w:ascii="Verdana" w:hAnsi="Verdana"/>
        </w:rPr>
        <w:t xml:space="preserve"> </w:t>
      </w:r>
      <w:r w:rsidR="00E661B7">
        <w:rPr>
          <w:rFonts w:ascii="Verdana" w:hAnsi="Verdana"/>
        </w:rPr>
        <w:t xml:space="preserve">or </w:t>
      </w:r>
      <w:r>
        <w:rPr>
          <w:rFonts w:ascii="Verdana" w:hAnsi="Verdana"/>
        </w:rPr>
        <w:t xml:space="preserve">may work with or interact with individuals under 18 years of age, </w:t>
      </w:r>
      <w:r w:rsidR="00413BA6">
        <w:rPr>
          <w:rFonts w:ascii="Verdana" w:hAnsi="Verdana"/>
        </w:rPr>
        <w:t xml:space="preserve">and those who supervise employees, and volunteers who may work with or interact with individuals under 18 years of age, </w:t>
      </w:r>
      <w:r>
        <w:rPr>
          <w:rFonts w:ascii="Verdana" w:hAnsi="Verdana"/>
        </w:rPr>
        <w:t>with the goal of promoting the safety and wellbeing of minors</w:t>
      </w:r>
      <w:r w:rsidR="00F34F18">
        <w:rPr>
          <w:rFonts w:ascii="Verdana" w:hAnsi="Verdana"/>
        </w:rPr>
        <w:t xml:space="preserve">.  </w:t>
      </w:r>
    </w:p>
    <w:p w14:paraId="3CE4B117" w14:textId="77777777" w:rsidR="001D30A6" w:rsidRDefault="001D30A6" w:rsidP="003C08D9">
      <w:pPr>
        <w:spacing w:after="0" w:line="240" w:lineRule="auto"/>
        <w:ind w:firstLine="360"/>
        <w:rPr>
          <w:rFonts w:ascii="Verdana" w:hAnsi="Verdana"/>
        </w:rPr>
      </w:pPr>
    </w:p>
    <w:p w14:paraId="2C6A9886" w14:textId="1A5FBE14" w:rsidR="001D30A6" w:rsidRDefault="001D30A6" w:rsidP="002C071A">
      <w:pPr>
        <w:spacing w:after="0"/>
        <w:ind w:left="1440"/>
        <w:jc w:val="both"/>
        <w:rPr>
          <w:rFonts w:ascii="Verdana" w:hAnsi="Verdana"/>
        </w:rPr>
      </w:pPr>
      <w:r>
        <w:rPr>
          <w:rFonts w:ascii="Verdana" w:hAnsi="Verdana"/>
        </w:rPr>
        <w:t xml:space="preserve">This Model Policy provides guidelines that apply broadly to interactions between minors and officials, employees, and volunteers in programs operated by the </w:t>
      </w:r>
      <w:r w:rsidR="00D70476" w:rsidRPr="0073625E">
        <w:rPr>
          <w:rFonts w:ascii="Verdana" w:hAnsi="Verdana"/>
          <w:b/>
          <w:i/>
          <w:highlight w:val="yellow"/>
          <w:u w:val="single"/>
        </w:rPr>
        <w:t>INSERT YOUR AGENCY</w:t>
      </w:r>
      <w:r w:rsidR="00D70476">
        <w:rPr>
          <w:rFonts w:ascii="Verdana" w:hAnsi="Verdana"/>
        </w:rPr>
        <w:t xml:space="preserve"> </w:t>
      </w:r>
      <w:r>
        <w:rPr>
          <w:rFonts w:ascii="Verdana" w:hAnsi="Verdana"/>
        </w:rPr>
        <w:t xml:space="preserve">or affiliated programs or activities.  All officials, employees, and volunteers are responsible for understanding and complying with this policy.  </w:t>
      </w:r>
    </w:p>
    <w:p w14:paraId="106A0601" w14:textId="77777777" w:rsidR="003C08D9" w:rsidRDefault="003C08D9" w:rsidP="003C08D9">
      <w:pPr>
        <w:spacing w:after="0"/>
        <w:ind w:left="1080"/>
        <w:jc w:val="both"/>
        <w:rPr>
          <w:rFonts w:ascii="Verdana" w:hAnsi="Verdana"/>
        </w:rPr>
      </w:pPr>
    </w:p>
    <w:p w14:paraId="4E75061D" w14:textId="77777777" w:rsidR="00413BA6" w:rsidRPr="003C08D9" w:rsidRDefault="00567A75" w:rsidP="003C08D9">
      <w:pPr>
        <w:pStyle w:val="Heading3"/>
        <w:numPr>
          <w:ilvl w:val="0"/>
          <w:numId w:val="1"/>
        </w:numPr>
        <w:rPr>
          <w:rFonts w:ascii="Verdana" w:hAnsi="Verdana" w:cs="Arial"/>
          <w:b/>
          <w:color w:val="1F4E79" w:themeColor="accent1" w:themeShade="80"/>
          <w:sz w:val="24"/>
          <w:szCs w:val="24"/>
          <w:u w:val="single"/>
          <w:lang w:val="en"/>
        </w:rPr>
      </w:pPr>
      <w:r w:rsidRPr="003C08D9">
        <w:rPr>
          <w:rFonts w:ascii="Verdana" w:hAnsi="Verdana" w:cs="Arial"/>
          <w:b/>
          <w:color w:val="1F4E79" w:themeColor="accent1" w:themeShade="80"/>
          <w:sz w:val="24"/>
          <w:szCs w:val="24"/>
          <w:u w:val="single"/>
          <w:lang w:val="en"/>
        </w:rPr>
        <w:t>Definitions</w:t>
      </w:r>
      <w:r w:rsidR="00413BA6" w:rsidRPr="003C08D9">
        <w:rPr>
          <w:rFonts w:ascii="Verdana" w:hAnsi="Verdana" w:cs="Arial"/>
          <w:b/>
          <w:color w:val="1F4E79" w:themeColor="accent1" w:themeShade="80"/>
          <w:sz w:val="24"/>
          <w:szCs w:val="24"/>
          <w:u w:val="single"/>
          <w:lang w:val="en"/>
        </w:rPr>
        <w:t>:</w:t>
      </w:r>
    </w:p>
    <w:p w14:paraId="7A7877C0" w14:textId="77777777" w:rsidR="00567A75" w:rsidRPr="003C08D9" w:rsidRDefault="00567A75" w:rsidP="003C08D9">
      <w:pPr>
        <w:pStyle w:val="Heading3"/>
        <w:ind w:left="1080"/>
        <w:rPr>
          <w:rFonts w:ascii="Verdana" w:hAnsi="Verdana" w:cs="Arial"/>
          <w:sz w:val="22"/>
          <w:szCs w:val="22"/>
          <w:u w:val="single"/>
          <w:lang w:val="en"/>
        </w:rPr>
      </w:pPr>
    </w:p>
    <w:p w14:paraId="7A96EC32" w14:textId="58070A68" w:rsidR="003C08D9" w:rsidRPr="003C08D9" w:rsidRDefault="00BE0F54" w:rsidP="002C071A">
      <w:pPr>
        <w:numPr>
          <w:ilvl w:val="0"/>
          <w:numId w:val="3"/>
        </w:numPr>
        <w:spacing w:after="0" w:line="240" w:lineRule="auto"/>
        <w:ind w:left="1080"/>
        <w:jc w:val="both"/>
        <w:rPr>
          <w:rFonts w:ascii="Verdana" w:hAnsi="Verdana"/>
        </w:rPr>
      </w:pPr>
      <w:r w:rsidRPr="003C08D9">
        <w:rPr>
          <w:rFonts w:ascii="Verdana" w:eastAsia="Times New Roman" w:hAnsi="Verdana" w:cs="Arial"/>
          <w:b/>
          <w:color w:val="1F4E79" w:themeColor="accent1" w:themeShade="80"/>
          <w:u w:val="single"/>
          <w:lang w:val="en"/>
        </w:rPr>
        <w:t>Authorized Adult</w:t>
      </w:r>
      <w:r w:rsidRPr="003C08D9">
        <w:rPr>
          <w:rFonts w:ascii="Verdana" w:hAnsi="Verdana"/>
        </w:rPr>
        <w:t>- Individuals, age 18 and older, paid or unpaid, who interact with, supervise, chaperone, or otherwise oversee and/or interact with minors in program activities, recreational, and/or residential facilities. The Authorized Adults</w:t>
      </w:r>
      <w:r w:rsidR="009C34A4">
        <w:rPr>
          <w:rFonts w:ascii="Verdana" w:hAnsi="Verdana"/>
        </w:rPr>
        <w:t>'</w:t>
      </w:r>
      <w:r w:rsidRPr="003C08D9">
        <w:rPr>
          <w:rFonts w:ascii="Verdana" w:hAnsi="Verdana"/>
        </w:rPr>
        <w:t xml:space="preserve"> roles may include positions as counselors, chaperones, coaches, instructors, etc.</w:t>
      </w:r>
    </w:p>
    <w:p w14:paraId="0AF0264A" w14:textId="77777777" w:rsidR="00BE0F54" w:rsidRPr="003C08D9" w:rsidRDefault="00BE0F54" w:rsidP="003C08D9">
      <w:pPr>
        <w:spacing w:after="0" w:line="240" w:lineRule="auto"/>
        <w:ind w:left="1080"/>
        <w:jc w:val="both"/>
        <w:rPr>
          <w:rFonts w:ascii="Verdana" w:hAnsi="Verdana"/>
        </w:rPr>
      </w:pPr>
      <w:r w:rsidRPr="003C08D9">
        <w:rPr>
          <w:rFonts w:ascii="Verdana" w:hAnsi="Verdana"/>
        </w:rPr>
        <w:t xml:space="preserve"> </w:t>
      </w:r>
    </w:p>
    <w:p w14:paraId="39F99C8E" w14:textId="77777777" w:rsidR="00413BA6" w:rsidRPr="003C08D9" w:rsidRDefault="00413BA6" w:rsidP="002C071A">
      <w:pPr>
        <w:numPr>
          <w:ilvl w:val="0"/>
          <w:numId w:val="3"/>
        </w:numPr>
        <w:spacing w:after="0" w:line="240" w:lineRule="auto"/>
        <w:ind w:left="1080"/>
        <w:jc w:val="both"/>
        <w:rPr>
          <w:rFonts w:ascii="Verdana" w:hAnsi="Verdana"/>
        </w:rPr>
      </w:pPr>
      <w:r w:rsidRPr="003C08D9">
        <w:rPr>
          <w:rFonts w:ascii="Verdana" w:eastAsia="Times New Roman" w:hAnsi="Verdana" w:cs="Arial"/>
          <w:b/>
          <w:color w:val="1F4E79" w:themeColor="accent1" w:themeShade="80"/>
          <w:u w:val="single"/>
          <w:lang w:val="en"/>
        </w:rPr>
        <w:t>Child</w:t>
      </w:r>
      <w:r w:rsidR="00305E7C" w:rsidRPr="003C08D9">
        <w:rPr>
          <w:rFonts w:ascii="Verdana" w:eastAsia="Times New Roman" w:hAnsi="Verdana" w:cs="Arial"/>
          <w:b/>
          <w:color w:val="1F4E79" w:themeColor="accent1" w:themeShade="80"/>
          <w:u w:val="single"/>
          <w:lang w:val="en"/>
        </w:rPr>
        <w:t xml:space="preserve"> or Minor</w:t>
      </w:r>
      <w:r w:rsidRPr="003C08D9">
        <w:rPr>
          <w:rFonts w:ascii="Verdana" w:hAnsi="Verdana"/>
        </w:rPr>
        <w:t xml:space="preserve"> - A person under the age of eighteen (18).</w:t>
      </w:r>
    </w:p>
    <w:p w14:paraId="37F7CBDA" w14:textId="77777777" w:rsidR="003C08D9" w:rsidRPr="003C08D9" w:rsidRDefault="003C08D9" w:rsidP="003C08D9">
      <w:pPr>
        <w:pStyle w:val="ListParagraph"/>
        <w:spacing w:after="0"/>
        <w:rPr>
          <w:rFonts w:ascii="Verdana" w:hAnsi="Verdana"/>
        </w:rPr>
      </w:pPr>
    </w:p>
    <w:p w14:paraId="385442FC" w14:textId="77777777" w:rsidR="00BE0F54" w:rsidRPr="003C08D9" w:rsidRDefault="00BE0F54" w:rsidP="002C071A">
      <w:pPr>
        <w:numPr>
          <w:ilvl w:val="0"/>
          <w:numId w:val="3"/>
        </w:numPr>
        <w:spacing w:after="0" w:line="240" w:lineRule="auto"/>
        <w:ind w:left="1080"/>
        <w:jc w:val="both"/>
        <w:rPr>
          <w:rFonts w:ascii="Verdana" w:hAnsi="Verdana"/>
        </w:rPr>
      </w:pPr>
      <w:r w:rsidRPr="003C08D9">
        <w:rPr>
          <w:rFonts w:ascii="Verdana" w:eastAsia="Times New Roman" w:hAnsi="Verdana" w:cs="Arial"/>
          <w:b/>
          <w:color w:val="1F4E79" w:themeColor="accent1" w:themeShade="80"/>
          <w:u w:val="single"/>
          <w:lang w:val="en"/>
        </w:rPr>
        <w:t>Department Heads</w:t>
      </w:r>
      <w:r w:rsidRPr="003C08D9">
        <w:rPr>
          <w:rFonts w:ascii="Verdana" w:hAnsi="Verdana"/>
        </w:rPr>
        <w:t xml:space="preserve">- Appointed department heads of the (local unit type), including the chief administrative officer, and any assistants.  </w:t>
      </w:r>
    </w:p>
    <w:p w14:paraId="139AA0C1" w14:textId="77777777" w:rsidR="003C08D9" w:rsidRPr="003C08D9" w:rsidRDefault="003C08D9" w:rsidP="003C08D9">
      <w:pPr>
        <w:pStyle w:val="ListParagraph"/>
        <w:spacing w:after="0"/>
        <w:rPr>
          <w:rFonts w:ascii="Verdana" w:hAnsi="Verdana"/>
        </w:rPr>
      </w:pPr>
    </w:p>
    <w:p w14:paraId="2E15D279" w14:textId="6F82D173" w:rsidR="00BE0F54" w:rsidRPr="003C08D9" w:rsidRDefault="00BE0F54" w:rsidP="002C071A">
      <w:pPr>
        <w:numPr>
          <w:ilvl w:val="0"/>
          <w:numId w:val="3"/>
        </w:numPr>
        <w:spacing w:after="0" w:line="240" w:lineRule="auto"/>
        <w:ind w:left="1080"/>
        <w:jc w:val="both"/>
        <w:rPr>
          <w:rFonts w:ascii="Verdana" w:hAnsi="Verdana"/>
        </w:rPr>
      </w:pPr>
      <w:r w:rsidRPr="003C08D9">
        <w:rPr>
          <w:rFonts w:ascii="Verdana" w:eastAsia="Times New Roman" w:hAnsi="Verdana" w:cs="Arial"/>
          <w:b/>
          <w:color w:val="1F4E79" w:themeColor="accent1" w:themeShade="80"/>
          <w:u w:val="single"/>
          <w:lang w:val="en"/>
        </w:rPr>
        <w:t>Direct Contact</w:t>
      </w:r>
      <w:r w:rsidRPr="003C08D9">
        <w:rPr>
          <w:rFonts w:ascii="Verdana" w:hAnsi="Verdana"/>
        </w:rPr>
        <w:t xml:space="preserve"> - Positions with the possibility of care, supervision, guidance</w:t>
      </w:r>
      <w:r w:rsidR="00D70476">
        <w:rPr>
          <w:rFonts w:ascii="Verdana" w:hAnsi="Verdana"/>
        </w:rPr>
        <w:t>,</w:t>
      </w:r>
      <w:r w:rsidRPr="003C08D9">
        <w:rPr>
          <w:rFonts w:ascii="Verdana" w:hAnsi="Verdana"/>
        </w:rPr>
        <w:t xml:space="preserve"> or control of children or routine interaction with children.</w:t>
      </w:r>
    </w:p>
    <w:p w14:paraId="163834F1" w14:textId="77777777" w:rsidR="003C08D9" w:rsidRDefault="003C08D9" w:rsidP="003C08D9">
      <w:pPr>
        <w:pStyle w:val="ListParagraph"/>
        <w:spacing w:after="0"/>
        <w:rPr>
          <w:rFonts w:ascii="Verdana" w:hAnsi="Verdana"/>
        </w:rPr>
      </w:pPr>
    </w:p>
    <w:p w14:paraId="6CDF7AF6" w14:textId="00A1FB44" w:rsidR="00BE0F54" w:rsidRPr="003C08D9" w:rsidRDefault="00BE0F54" w:rsidP="002C071A">
      <w:pPr>
        <w:numPr>
          <w:ilvl w:val="0"/>
          <w:numId w:val="3"/>
        </w:numPr>
        <w:spacing w:after="0" w:line="240" w:lineRule="auto"/>
        <w:ind w:left="1080"/>
        <w:jc w:val="both"/>
        <w:rPr>
          <w:rFonts w:ascii="Verdana" w:hAnsi="Verdana"/>
        </w:rPr>
      </w:pPr>
      <w:r w:rsidRPr="003C08D9">
        <w:rPr>
          <w:rFonts w:ascii="Verdana" w:eastAsia="Times New Roman" w:hAnsi="Verdana" w:cs="Arial"/>
          <w:b/>
          <w:color w:val="1F4E79" w:themeColor="accent1" w:themeShade="80"/>
          <w:u w:val="single"/>
          <w:lang w:val="en"/>
        </w:rPr>
        <w:t xml:space="preserve">Dual Reporting </w:t>
      </w:r>
      <w:r w:rsidRPr="003C08D9">
        <w:rPr>
          <w:rFonts w:ascii="Verdana" w:hAnsi="Verdana"/>
        </w:rPr>
        <w:t>– Reporting possible abuse to both the N</w:t>
      </w:r>
      <w:r w:rsidR="009C34A4">
        <w:rPr>
          <w:rFonts w:ascii="Verdana" w:hAnsi="Verdana"/>
        </w:rPr>
        <w:t>.J.</w:t>
      </w:r>
      <w:r w:rsidRPr="003C08D9">
        <w:rPr>
          <w:rFonts w:ascii="Verdana" w:hAnsi="Verdana"/>
        </w:rPr>
        <w:t xml:space="preserve"> Department of Children and Families and law enforcement at the same time by the individual designated by the (local unit type) to report all possible cases of abuse.  </w:t>
      </w:r>
    </w:p>
    <w:p w14:paraId="547D144B" w14:textId="77777777" w:rsidR="003C08D9" w:rsidRPr="003C08D9" w:rsidRDefault="003C08D9" w:rsidP="003C08D9">
      <w:pPr>
        <w:pStyle w:val="ListParagraph"/>
        <w:spacing w:after="0"/>
        <w:rPr>
          <w:rFonts w:ascii="Verdana" w:hAnsi="Verdana"/>
        </w:rPr>
      </w:pPr>
    </w:p>
    <w:p w14:paraId="5D8074DC" w14:textId="77777777" w:rsidR="003C08D9" w:rsidRPr="003C08D9" w:rsidRDefault="00BE0F54" w:rsidP="002C071A">
      <w:pPr>
        <w:numPr>
          <w:ilvl w:val="0"/>
          <w:numId w:val="3"/>
        </w:numPr>
        <w:spacing w:after="0" w:line="240" w:lineRule="auto"/>
        <w:ind w:left="1080"/>
        <w:jc w:val="both"/>
        <w:rPr>
          <w:rFonts w:ascii="Verdana" w:hAnsi="Verdana"/>
        </w:rPr>
      </w:pPr>
      <w:r w:rsidRPr="003C08D9">
        <w:rPr>
          <w:rFonts w:ascii="Verdana" w:eastAsia="Times New Roman" w:hAnsi="Verdana" w:cs="Arial"/>
          <w:b/>
          <w:color w:val="1F4E79" w:themeColor="accent1" w:themeShade="80"/>
          <w:u w:val="single"/>
          <w:lang w:val="en"/>
        </w:rPr>
        <w:t>Employees</w:t>
      </w:r>
      <w:r w:rsidR="007B713F" w:rsidRPr="003C08D9">
        <w:rPr>
          <w:rFonts w:ascii="Verdana" w:eastAsia="Times New Roman" w:hAnsi="Verdana" w:cs="Arial"/>
          <w:b/>
          <w:color w:val="1F4E79" w:themeColor="accent1" w:themeShade="80"/>
          <w:u w:val="single"/>
          <w:lang w:val="en"/>
        </w:rPr>
        <w:t>, Staff,</w:t>
      </w:r>
      <w:r w:rsidRPr="003C08D9">
        <w:rPr>
          <w:rFonts w:ascii="Verdana" w:eastAsia="Times New Roman" w:hAnsi="Verdana" w:cs="Arial"/>
          <w:b/>
          <w:color w:val="1F4E79" w:themeColor="accent1" w:themeShade="80"/>
          <w:u w:val="single"/>
          <w:lang w:val="en"/>
        </w:rPr>
        <w:t xml:space="preserve"> or Counselors</w:t>
      </w:r>
      <w:r w:rsidRPr="003C08D9">
        <w:rPr>
          <w:rFonts w:ascii="Verdana" w:hAnsi="Verdana"/>
        </w:rPr>
        <w:t xml:space="preserve"> – persons working for the (local unit type) on a full-time or part-time basis, and compensated by the (local unit type). </w:t>
      </w:r>
    </w:p>
    <w:p w14:paraId="2410002E" w14:textId="77777777" w:rsidR="003C08D9" w:rsidRPr="003C08D9" w:rsidRDefault="003C08D9" w:rsidP="003C08D9">
      <w:pPr>
        <w:pStyle w:val="ListParagraph"/>
        <w:spacing w:after="0"/>
        <w:rPr>
          <w:rFonts w:ascii="Verdana" w:hAnsi="Verdana"/>
        </w:rPr>
      </w:pPr>
    </w:p>
    <w:p w14:paraId="14E3998A" w14:textId="77777777" w:rsidR="00413BA6" w:rsidRPr="003C08D9" w:rsidRDefault="00413BA6" w:rsidP="002C071A">
      <w:pPr>
        <w:numPr>
          <w:ilvl w:val="0"/>
          <w:numId w:val="3"/>
        </w:numPr>
        <w:spacing w:after="0" w:line="240" w:lineRule="auto"/>
        <w:ind w:left="1080"/>
        <w:jc w:val="both"/>
        <w:rPr>
          <w:rFonts w:ascii="Verdana" w:hAnsi="Verdana"/>
        </w:rPr>
      </w:pPr>
      <w:r w:rsidRPr="003C08D9">
        <w:rPr>
          <w:rFonts w:ascii="Verdana" w:eastAsia="Times New Roman" w:hAnsi="Verdana" w:cs="Arial"/>
          <w:b/>
          <w:color w:val="1F4E79" w:themeColor="accent1" w:themeShade="80"/>
          <w:u w:val="single"/>
          <w:lang w:val="en"/>
        </w:rPr>
        <w:t>Facilities</w:t>
      </w:r>
      <w:r w:rsidRPr="003C08D9">
        <w:rPr>
          <w:rFonts w:ascii="Verdana" w:hAnsi="Verdana"/>
          <w:b/>
          <w:u w:val="single"/>
        </w:rPr>
        <w:t xml:space="preserve"> </w:t>
      </w:r>
      <w:r w:rsidRPr="003C08D9">
        <w:rPr>
          <w:rFonts w:ascii="Verdana" w:hAnsi="Verdana"/>
        </w:rPr>
        <w:t xml:space="preserve">- Facilities owned by, under the control of, </w:t>
      </w:r>
      <w:r w:rsidR="0074051C" w:rsidRPr="003C08D9">
        <w:rPr>
          <w:rFonts w:ascii="Verdana" w:hAnsi="Verdana"/>
        </w:rPr>
        <w:t xml:space="preserve">or rented or leased to </w:t>
      </w:r>
      <w:r w:rsidRPr="003C08D9">
        <w:rPr>
          <w:rFonts w:ascii="Verdana" w:hAnsi="Verdana"/>
        </w:rPr>
        <w:t>the (local unit type).</w:t>
      </w:r>
    </w:p>
    <w:p w14:paraId="7A85F8C7" w14:textId="77777777" w:rsidR="003C08D9" w:rsidRPr="003C08D9" w:rsidRDefault="003C08D9" w:rsidP="003C08D9">
      <w:pPr>
        <w:pStyle w:val="ListParagraph"/>
        <w:spacing w:after="0"/>
        <w:rPr>
          <w:rFonts w:ascii="Verdana" w:hAnsi="Verdana"/>
        </w:rPr>
      </w:pPr>
    </w:p>
    <w:p w14:paraId="00A5EC99" w14:textId="2E5EC624" w:rsidR="003A6C6D" w:rsidRDefault="003A6C6D" w:rsidP="002C071A">
      <w:pPr>
        <w:numPr>
          <w:ilvl w:val="0"/>
          <w:numId w:val="3"/>
        </w:numPr>
        <w:spacing w:after="0" w:line="240" w:lineRule="auto"/>
        <w:ind w:left="1080"/>
        <w:jc w:val="both"/>
        <w:rPr>
          <w:rFonts w:ascii="Verdana" w:hAnsi="Verdana"/>
        </w:rPr>
      </w:pPr>
      <w:r w:rsidRPr="003C08D9">
        <w:rPr>
          <w:rFonts w:ascii="Verdana" w:eastAsia="Times New Roman" w:hAnsi="Verdana" w:cs="Arial"/>
          <w:b/>
          <w:color w:val="1F4E79" w:themeColor="accent1" w:themeShade="80"/>
          <w:u w:val="single"/>
          <w:lang w:val="en"/>
        </w:rPr>
        <w:t xml:space="preserve">Grooming </w:t>
      </w:r>
      <w:r w:rsidRPr="002C071A">
        <w:rPr>
          <w:rFonts w:ascii="Verdana" w:hAnsi="Verdana"/>
        </w:rPr>
        <w:t>-</w:t>
      </w:r>
      <w:r w:rsidRPr="003C08D9">
        <w:rPr>
          <w:rFonts w:ascii="Verdana" w:hAnsi="Verdana"/>
        </w:rPr>
        <w:t xml:space="preserve"> </w:t>
      </w:r>
      <w:r w:rsidRPr="002C071A">
        <w:rPr>
          <w:rFonts w:ascii="Verdana" w:hAnsi="Verdana"/>
        </w:rPr>
        <w:t>is when someone builds a relationship, trust</w:t>
      </w:r>
      <w:r w:rsidR="00D70476">
        <w:rPr>
          <w:rFonts w:ascii="Verdana" w:hAnsi="Verdana"/>
        </w:rPr>
        <w:t>,</w:t>
      </w:r>
      <w:r w:rsidRPr="002C071A">
        <w:rPr>
          <w:rFonts w:ascii="Verdana" w:hAnsi="Verdana"/>
        </w:rPr>
        <w:t xml:space="preserve"> and emotional connection with a child or young person so they can manipulate, exploit and abuse them.</w:t>
      </w:r>
      <w:r w:rsidR="000C376F" w:rsidRPr="003C08D9">
        <w:rPr>
          <w:rFonts w:ascii="Verdana" w:hAnsi="Verdana"/>
        </w:rPr>
        <w:t xml:space="preserve"> Refer to Appendix B for more detailed information on grooming.  </w:t>
      </w:r>
    </w:p>
    <w:p w14:paraId="23638301" w14:textId="77777777" w:rsidR="001D3D22" w:rsidRDefault="001D3D22" w:rsidP="001D3D22">
      <w:pPr>
        <w:pStyle w:val="ListParagraph"/>
        <w:rPr>
          <w:rFonts w:ascii="Verdana" w:hAnsi="Verdana"/>
        </w:rPr>
      </w:pPr>
    </w:p>
    <w:p w14:paraId="1F914728" w14:textId="499DBD9A" w:rsidR="001D3D22" w:rsidRPr="003C08D9" w:rsidRDefault="001D3D22" w:rsidP="002C071A">
      <w:pPr>
        <w:numPr>
          <w:ilvl w:val="0"/>
          <w:numId w:val="3"/>
        </w:numPr>
        <w:spacing w:after="0" w:line="240" w:lineRule="auto"/>
        <w:ind w:left="1080"/>
        <w:jc w:val="both"/>
        <w:rPr>
          <w:rFonts w:ascii="Verdana" w:hAnsi="Verdana"/>
        </w:rPr>
      </w:pPr>
      <w:commentRangeStart w:id="2"/>
      <w:r w:rsidRPr="00A317AF">
        <w:rPr>
          <w:rFonts w:ascii="Verdana" w:eastAsia="Times New Roman" w:hAnsi="Verdana" w:cs="Arial"/>
          <w:b/>
          <w:color w:val="1F4E79" w:themeColor="accent1" w:themeShade="80"/>
          <w:u w:val="single"/>
          <w:lang w:val="en"/>
        </w:rPr>
        <w:lastRenderedPageBreak/>
        <w:t>Human Traffic</w:t>
      </w:r>
      <w:r w:rsidR="00A317AF" w:rsidRPr="00A317AF">
        <w:rPr>
          <w:rFonts w:ascii="Verdana" w:eastAsia="Times New Roman" w:hAnsi="Verdana" w:cs="Arial"/>
          <w:b/>
          <w:color w:val="1F4E79" w:themeColor="accent1" w:themeShade="80"/>
          <w:u w:val="single"/>
          <w:lang w:val="en"/>
        </w:rPr>
        <w:t>king</w:t>
      </w:r>
      <w:r w:rsidR="00A317AF">
        <w:rPr>
          <w:rFonts w:ascii="Verdana" w:hAnsi="Verdana"/>
        </w:rPr>
        <w:t xml:space="preserve"> - </w:t>
      </w:r>
      <w:r w:rsidR="00153764" w:rsidRPr="00153764">
        <w:rPr>
          <w:rFonts w:ascii="Verdana" w:hAnsi="Verdana"/>
        </w:rPr>
        <w:t>the unlawful act of entrapping, transporting, transferring, harboring, or buying human beings through force, fraud, or coercion for the purpose of exploiting them for profit</w:t>
      </w:r>
      <w:r w:rsidR="00153764">
        <w:rPr>
          <w:rFonts w:ascii="Verdana" w:hAnsi="Verdana"/>
        </w:rPr>
        <w:t xml:space="preserve">, according to the US Department of </w:t>
      </w:r>
      <w:r w:rsidR="0034163D">
        <w:rPr>
          <w:rFonts w:ascii="Verdana" w:hAnsi="Verdana"/>
        </w:rPr>
        <w:t xml:space="preserve">Homeland Security </w:t>
      </w:r>
      <w:commentRangeEnd w:id="2"/>
      <w:r w:rsidR="0061772A" w:rsidRPr="003C08D9">
        <w:rPr>
          <w:rStyle w:val="CommentReference"/>
          <w:rFonts w:ascii="Verdana" w:hAnsi="Verdana"/>
          <w:sz w:val="22"/>
          <w:szCs w:val="22"/>
        </w:rPr>
        <w:commentReference w:id="2"/>
      </w:r>
    </w:p>
    <w:p w14:paraId="78725842" w14:textId="77777777" w:rsidR="003C08D9" w:rsidRPr="003C08D9" w:rsidRDefault="003C08D9" w:rsidP="003C08D9">
      <w:pPr>
        <w:pStyle w:val="ListParagraph"/>
        <w:spacing w:after="0"/>
        <w:rPr>
          <w:rFonts w:ascii="Verdana" w:hAnsi="Verdana"/>
        </w:rPr>
      </w:pPr>
    </w:p>
    <w:p w14:paraId="55B0E266" w14:textId="78EE3AC6" w:rsidR="00BE0F54" w:rsidRPr="003C08D9" w:rsidRDefault="00BE0F54" w:rsidP="002C071A">
      <w:pPr>
        <w:numPr>
          <w:ilvl w:val="0"/>
          <w:numId w:val="3"/>
        </w:numPr>
        <w:spacing w:after="0" w:line="240" w:lineRule="auto"/>
        <w:ind w:left="1080"/>
        <w:jc w:val="both"/>
        <w:rPr>
          <w:rFonts w:ascii="Verdana" w:hAnsi="Verdana"/>
        </w:rPr>
      </w:pPr>
      <w:r w:rsidRPr="003C08D9">
        <w:rPr>
          <w:rFonts w:ascii="Verdana" w:eastAsia="Times New Roman" w:hAnsi="Verdana" w:cs="Arial"/>
          <w:b/>
          <w:color w:val="1F4E79" w:themeColor="accent1" w:themeShade="80"/>
          <w:u w:val="single"/>
          <w:lang w:val="en"/>
        </w:rPr>
        <w:t>N</w:t>
      </w:r>
      <w:r w:rsidR="009C34A4">
        <w:rPr>
          <w:rFonts w:ascii="Verdana" w:eastAsia="Times New Roman" w:hAnsi="Verdana" w:cs="Arial"/>
          <w:b/>
          <w:color w:val="1F4E79" w:themeColor="accent1" w:themeShade="80"/>
          <w:u w:val="single"/>
          <w:lang w:val="en"/>
        </w:rPr>
        <w:t>.J.M.E.L.</w:t>
      </w:r>
      <w:r w:rsidRPr="003C08D9">
        <w:rPr>
          <w:rFonts w:ascii="Verdana" w:eastAsia="Times New Roman" w:hAnsi="Verdana" w:cs="Arial"/>
          <w:b/>
          <w:color w:val="1F4E79" w:themeColor="accent1" w:themeShade="80"/>
          <w:u w:val="single"/>
          <w:lang w:val="en"/>
        </w:rPr>
        <w:t xml:space="preserve"> JIF</w:t>
      </w:r>
      <w:r w:rsidRPr="003C08D9">
        <w:rPr>
          <w:rFonts w:ascii="Verdana" w:hAnsi="Verdana"/>
        </w:rPr>
        <w:t>-New Jersey Municipal Excess Liability Fund Joint Insurance fund</w:t>
      </w:r>
    </w:p>
    <w:p w14:paraId="7DEA432F" w14:textId="77777777" w:rsidR="003C08D9" w:rsidRPr="003C08D9" w:rsidRDefault="003C08D9" w:rsidP="003C08D9">
      <w:pPr>
        <w:pStyle w:val="ListParagraph"/>
        <w:spacing w:after="0"/>
        <w:rPr>
          <w:rFonts w:ascii="Verdana" w:hAnsi="Verdana"/>
        </w:rPr>
      </w:pPr>
    </w:p>
    <w:p w14:paraId="1F206401" w14:textId="77777777" w:rsidR="00BE0F54" w:rsidRPr="003C08D9" w:rsidRDefault="00BE0F54" w:rsidP="002C071A">
      <w:pPr>
        <w:numPr>
          <w:ilvl w:val="0"/>
          <w:numId w:val="3"/>
        </w:numPr>
        <w:spacing w:after="0" w:line="240" w:lineRule="auto"/>
        <w:ind w:left="1080"/>
        <w:jc w:val="both"/>
        <w:rPr>
          <w:rFonts w:ascii="Verdana" w:hAnsi="Verdana"/>
        </w:rPr>
      </w:pPr>
      <w:r w:rsidRPr="003C08D9">
        <w:rPr>
          <w:rFonts w:ascii="Verdana" w:eastAsia="Times New Roman" w:hAnsi="Verdana" w:cs="Arial"/>
          <w:b/>
          <w:color w:val="1F4E79" w:themeColor="accent1" w:themeShade="80"/>
          <w:u w:val="single"/>
          <w:lang w:val="en"/>
        </w:rPr>
        <w:t>Officials</w:t>
      </w:r>
      <w:r w:rsidRPr="003C08D9">
        <w:rPr>
          <w:rFonts w:ascii="Verdana" w:hAnsi="Verdana"/>
          <w:b/>
          <w:u w:val="single"/>
        </w:rPr>
        <w:t xml:space="preserve"> </w:t>
      </w:r>
      <w:r w:rsidRPr="003C08D9">
        <w:rPr>
          <w:rFonts w:ascii="Verdana" w:hAnsi="Verdana"/>
        </w:rPr>
        <w:t>– Elected officials of the (local unit type), appointed Board members, and  Authority Commissioners</w:t>
      </w:r>
    </w:p>
    <w:p w14:paraId="38A92CA4" w14:textId="77777777" w:rsidR="003C08D9" w:rsidRPr="003C08D9" w:rsidRDefault="003C08D9" w:rsidP="003C08D9">
      <w:pPr>
        <w:pStyle w:val="ListParagraph"/>
        <w:spacing w:after="0"/>
        <w:rPr>
          <w:rFonts w:ascii="Verdana" w:hAnsi="Verdana"/>
        </w:rPr>
      </w:pPr>
    </w:p>
    <w:p w14:paraId="4D2264D9" w14:textId="49FACBBA" w:rsidR="00BE0F54" w:rsidRPr="003C08D9" w:rsidRDefault="00BE0F54" w:rsidP="002C071A">
      <w:pPr>
        <w:numPr>
          <w:ilvl w:val="0"/>
          <w:numId w:val="3"/>
        </w:numPr>
        <w:spacing w:after="0" w:line="240" w:lineRule="auto"/>
        <w:ind w:left="1080"/>
        <w:jc w:val="both"/>
        <w:rPr>
          <w:rFonts w:ascii="Verdana" w:hAnsi="Verdana"/>
        </w:rPr>
      </w:pPr>
      <w:r w:rsidRPr="003C08D9">
        <w:rPr>
          <w:rFonts w:ascii="Verdana" w:eastAsia="Times New Roman" w:hAnsi="Verdana" w:cs="Arial"/>
          <w:b/>
          <w:color w:val="1F4E79" w:themeColor="accent1" w:themeShade="80"/>
          <w:u w:val="single"/>
          <w:lang w:val="en"/>
        </w:rPr>
        <w:t>One-On-One Contact</w:t>
      </w:r>
      <w:r w:rsidRPr="003C08D9">
        <w:rPr>
          <w:rFonts w:ascii="Verdana" w:hAnsi="Verdana"/>
        </w:rPr>
        <w:t xml:space="preserve"> - Personal, unsupervised interaction between any Authorized Adult and a participant without at least one other Authorized Adult, parent</w:t>
      </w:r>
      <w:r w:rsidR="00D70476">
        <w:rPr>
          <w:rFonts w:ascii="Verdana" w:hAnsi="Verdana"/>
        </w:rPr>
        <w:t>,</w:t>
      </w:r>
      <w:r w:rsidRPr="003C08D9">
        <w:rPr>
          <w:rFonts w:ascii="Verdana" w:hAnsi="Verdana"/>
        </w:rPr>
        <w:t xml:space="preserve"> or legal guardian being present.</w:t>
      </w:r>
    </w:p>
    <w:p w14:paraId="3B83A76F" w14:textId="77777777" w:rsidR="003C08D9" w:rsidRPr="003C08D9" w:rsidRDefault="003C08D9" w:rsidP="003C08D9">
      <w:pPr>
        <w:pStyle w:val="ListParagraph"/>
        <w:spacing w:after="0"/>
        <w:rPr>
          <w:rFonts w:ascii="Verdana" w:hAnsi="Verdana"/>
        </w:rPr>
      </w:pPr>
    </w:p>
    <w:p w14:paraId="44BB158E" w14:textId="77777777" w:rsidR="00413BA6" w:rsidRPr="003C08D9" w:rsidRDefault="00413BA6" w:rsidP="002C071A">
      <w:pPr>
        <w:numPr>
          <w:ilvl w:val="0"/>
          <w:numId w:val="3"/>
        </w:numPr>
        <w:spacing w:after="0" w:line="240" w:lineRule="auto"/>
        <w:ind w:left="1080"/>
        <w:jc w:val="both"/>
        <w:rPr>
          <w:rFonts w:ascii="Verdana" w:hAnsi="Verdana"/>
        </w:rPr>
      </w:pPr>
      <w:r w:rsidRPr="003C08D9">
        <w:rPr>
          <w:rFonts w:ascii="Verdana" w:eastAsia="Times New Roman" w:hAnsi="Verdana" w:cs="Arial"/>
          <w:b/>
          <w:color w:val="1F4E79" w:themeColor="accent1" w:themeShade="80"/>
          <w:u w:val="single"/>
          <w:lang w:val="en"/>
        </w:rPr>
        <w:t>Programs</w:t>
      </w:r>
      <w:r w:rsidRPr="003C08D9">
        <w:rPr>
          <w:rFonts w:ascii="Verdana" w:hAnsi="Verdana"/>
          <w:b/>
          <w:u w:val="single"/>
        </w:rPr>
        <w:t xml:space="preserve"> </w:t>
      </w:r>
      <w:r w:rsidRPr="003C08D9">
        <w:rPr>
          <w:rFonts w:ascii="Verdana" w:hAnsi="Verdana"/>
        </w:rPr>
        <w:t xml:space="preserve">- Programs and activities offered or sponsored by the (local unit type). </w:t>
      </w:r>
    </w:p>
    <w:p w14:paraId="5836C652" w14:textId="77777777" w:rsidR="003C08D9" w:rsidRPr="003C08D9" w:rsidRDefault="003C08D9" w:rsidP="003C08D9">
      <w:pPr>
        <w:pStyle w:val="ListParagraph"/>
        <w:spacing w:after="0"/>
        <w:rPr>
          <w:rFonts w:ascii="Verdana" w:hAnsi="Verdana"/>
        </w:rPr>
      </w:pPr>
    </w:p>
    <w:p w14:paraId="48631A8B" w14:textId="77777777" w:rsidR="00567A75" w:rsidRDefault="00567A75" w:rsidP="002C071A">
      <w:pPr>
        <w:numPr>
          <w:ilvl w:val="0"/>
          <w:numId w:val="3"/>
        </w:numPr>
        <w:spacing w:after="0" w:line="240" w:lineRule="auto"/>
        <w:ind w:left="1080"/>
        <w:jc w:val="both"/>
        <w:rPr>
          <w:rFonts w:ascii="Verdana" w:hAnsi="Verdana"/>
        </w:rPr>
      </w:pPr>
      <w:r w:rsidRPr="003C08D9">
        <w:rPr>
          <w:rFonts w:ascii="Verdana" w:eastAsia="Times New Roman" w:hAnsi="Verdana" w:cs="Arial"/>
          <w:b/>
          <w:color w:val="1F4E79" w:themeColor="accent1" w:themeShade="80"/>
          <w:u w:val="single"/>
          <w:lang w:val="en"/>
        </w:rPr>
        <w:t>Volunteers</w:t>
      </w:r>
      <w:r w:rsidRPr="003C08D9">
        <w:rPr>
          <w:rFonts w:ascii="Verdana" w:hAnsi="Verdana"/>
        </w:rPr>
        <w:t>-</w:t>
      </w:r>
      <w:r w:rsidR="001D30A6" w:rsidRPr="003C08D9">
        <w:rPr>
          <w:rFonts w:ascii="Verdana" w:hAnsi="Verdana"/>
        </w:rPr>
        <w:t xml:space="preserve">Individuals volunteering their time to </w:t>
      </w:r>
      <w:r w:rsidRPr="003C08D9">
        <w:rPr>
          <w:rFonts w:ascii="Verdana" w:hAnsi="Verdana"/>
        </w:rPr>
        <w:t>provid</w:t>
      </w:r>
      <w:r w:rsidR="001D30A6" w:rsidRPr="003C08D9">
        <w:rPr>
          <w:rFonts w:ascii="Verdana" w:hAnsi="Verdana"/>
        </w:rPr>
        <w:t>e</w:t>
      </w:r>
      <w:r w:rsidRPr="003C08D9">
        <w:rPr>
          <w:rFonts w:ascii="Verdana" w:hAnsi="Verdana"/>
        </w:rPr>
        <w:t xml:space="preserve"> services to the (local unit type) who are not on the payroll and receive no compensation.  </w:t>
      </w:r>
    </w:p>
    <w:p w14:paraId="1CFE2FC6" w14:textId="77777777" w:rsidR="00195E09" w:rsidRDefault="00195E09" w:rsidP="002C071A">
      <w:pPr>
        <w:spacing w:after="0" w:line="240" w:lineRule="auto"/>
        <w:rPr>
          <w:rFonts w:ascii="Verdana" w:hAnsi="Verdana"/>
        </w:rPr>
      </w:pPr>
    </w:p>
    <w:p w14:paraId="5E7B7A45" w14:textId="77777777" w:rsidR="004917FA" w:rsidRPr="003C08D9" w:rsidRDefault="004917FA" w:rsidP="003C08D9">
      <w:pPr>
        <w:pStyle w:val="Heading3"/>
        <w:numPr>
          <w:ilvl w:val="0"/>
          <w:numId w:val="1"/>
        </w:numPr>
        <w:rPr>
          <w:rFonts w:ascii="Verdana" w:hAnsi="Verdana" w:cs="Arial"/>
          <w:b/>
          <w:color w:val="1F4E79" w:themeColor="accent1" w:themeShade="80"/>
          <w:sz w:val="24"/>
          <w:szCs w:val="24"/>
          <w:u w:val="single"/>
          <w:lang w:val="en"/>
        </w:rPr>
      </w:pPr>
      <w:r w:rsidRPr="003C08D9">
        <w:rPr>
          <w:rFonts w:ascii="Verdana" w:hAnsi="Verdana" w:cs="Arial"/>
          <w:b/>
          <w:color w:val="1F4E79" w:themeColor="accent1" w:themeShade="80"/>
          <w:sz w:val="24"/>
          <w:szCs w:val="24"/>
          <w:u w:val="single"/>
          <w:lang w:val="en"/>
        </w:rPr>
        <w:t>Policy:</w:t>
      </w:r>
    </w:p>
    <w:p w14:paraId="420EA3E0" w14:textId="77777777" w:rsidR="00AC0077" w:rsidRPr="00BE0F54" w:rsidRDefault="00AC0077" w:rsidP="002C071A">
      <w:pPr>
        <w:pStyle w:val="Heading3"/>
        <w:ind w:left="720"/>
        <w:rPr>
          <w:rFonts w:cs="Arial"/>
          <w:b/>
          <w:color w:val="1F4E79" w:themeColor="accent1" w:themeShade="80"/>
          <w:u w:val="single"/>
          <w:lang w:val="en"/>
        </w:rPr>
      </w:pPr>
    </w:p>
    <w:p w14:paraId="46B1970D" w14:textId="3ADC2372" w:rsidR="00D55A76" w:rsidRDefault="00D55A76" w:rsidP="002C071A">
      <w:pPr>
        <w:spacing w:after="0"/>
        <w:ind w:left="720"/>
        <w:jc w:val="both"/>
        <w:rPr>
          <w:rFonts w:ascii="Verdana" w:hAnsi="Verdana"/>
        </w:rPr>
      </w:pPr>
      <w:r>
        <w:rPr>
          <w:rFonts w:ascii="Verdana" w:hAnsi="Verdana"/>
        </w:rPr>
        <w:t xml:space="preserve">The </w:t>
      </w:r>
      <w:r w:rsidR="003C207F" w:rsidRPr="0073625E">
        <w:rPr>
          <w:rFonts w:ascii="Verdana" w:hAnsi="Verdana"/>
          <w:b/>
          <w:i/>
          <w:highlight w:val="yellow"/>
          <w:u w:val="single"/>
        </w:rPr>
        <w:t>INSERT YOUR AGENCY</w:t>
      </w:r>
      <w:r>
        <w:rPr>
          <w:rFonts w:ascii="Verdana" w:hAnsi="Verdana"/>
        </w:rPr>
        <w:t xml:space="preserve"> is charged with protecting the health, safety, and welfare of all its citizens, including children under the age of 18.  To that end, the </w:t>
      </w:r>
      <w:r w:rsidR="003C207F" w:rsidRPr="0073625E">
        <w:rPr>
          <w:rFonts w:ascii="Verdana" w:hAnsi="Verdana"/>
          <w:b/>
          <w:i/>
          <w:highlight w:val="yellow"/>
          <w:u w:val="single"/>
        </w:rPr>
        <w:t>INSERT YOUR AGENCY</w:t>
      </w:r>
      <w:r w:rsidR="003C207F">
        <w:rPr>
          <w:rFonts w:ascii="Verdana" w:hAnsi="Verdana"/>
        </w:rPr>
        <w:t xml:space="preserve"> </w:t>
      </w:r>
      <w:r>
        <w:rPr>
          <w:rFonts w:ascii="Verdana" w:hAnsi="Verdana"/>
        </w:rPr>
        <w:t>is firmly committed to protecting children under t</w:t>
      </w:r>
      <w:r w:rsidR="003C207F">
        <w:rPr>
          <w:rFonts w:ascii="Verdana" w:hAnsi="Verdana"/>
        </w:rPr>
        <w:t xml:space="preserve">he care and supervision of the </w:t>
      </w:r>
      <w:r w:rsidR="003C207F" w:rsidRPr="0073625E">
        <w:rPr>
          <w:rFonts w:ascii="Verdana" w:hAnsi="Verdana"/>
          <w:b/>
          <w:i/>
          <w:highlight w:val="yellow"/>
          <w:u w:val="single"/>
        </w:rPr>
        <w:t>INSERT YOUR AGENCY</w:t>
      </w:r>
      <w:r w:rsidR="003C207F">
        <w:rPr>
          <w:rFonts w:ascii="Verdana" w:hAnsi="Verdana"/>
        </w:rPr>
        <w:t xml:space="preserve"> </w:t>
      </w:r>
      <w:r>
        <w:rPr>
          <w:rFonts w:ascii="Verdana" w:hAnsi="Verdana"/>
        </w:rPr>
        <w:t>from all forms of physical, mental, sexual</w:t>
      </w:r>
      <w:r w:rsidR="00D70476">
        <w:rPr>
          <w:rFonts w:ascii="Verdana" w:hAnsi="Verdana"/>
        </w:rPr>
        <w:t>,</w:t>
      </w:r>
      <w:r>
        <w:rPr>
          <w:rFonts w:ascii="Verdana" w:hAnsi="Verdana"/>
        </w:rPr>
        <w:t xml:space="preserve"> and emotional abuse.  The</w:t>
      </w:r>
      <w:r w:rsidR="003C207F" w:rsidRPr="003C207F">
        <w:rPr>
          <w:rFonts w:ascii="Verdana" w:hAnsi="Verdana"/>
          <w:b/>
          <w:i/>
          <w:highlight w:val="yellow"/>
          <w:u w:val="single"/>
        </w:rPr>
        <w:t xml:space="preserve"> </w:t>
      </w:r>
      <w:r w:rsidR="003C207F" w:rsidRPr="0073625E">
        <w:rPr>
          <w:rFonts w:ascii="Verdana" w:hAnsi="Verdana"/>
          <w:b/>
          <w:i/>
          <w:highlight w:val="yellow"/>
          <w:u w:val="single"/>
        </w:rPr>
        <w:t>INSERT YOUR AGENCY</w:t>
      </w:r>
      <w:r w:rsidR="003C207F">
        <w:rPr>
          <w:rFonts w:ascii="Verdana" w:hAnsi="Verdana"/>
        </w:rPr>
        <w:t xml:space="preserve"> </w:t>
      </w:r>
      <w:r>
        <w:rPr>
          <w:rFonts w:ascii="Verdana" w:hAnsi="Verdana"/>
        </w:rPr>
        <w:t>is committed to establishing and implementing safeguards to eliminate opportunities for abuse of children entrusted to the care of the</w:t>
      </w:r>
      <w:r w:rsidR="003C207F" w:rsidRPr="003C207F">
        <w:rPr>
          <w:rFonts w:ascii="Verdana" w:hAnsi="Verdana"/>
          <w:b/>
          <w:i/>
          <w:highlight w:val="yellow"/>
          <w:u w:val="single"/>
        </w:rPr>
        <w:t xml:space="preserve"> </w:t>
      </w:r>
      <w:r w:rsidR="003C207F" w:rsidRPr="0073625E">
        <w:rPr>
          <w:rFonts w:ascii="Verdana" w:hAnsi="Verdana"/>
          <w:b/>
          <w:i/>
          <w:highlight w:val="yellow"/>
          <w:u w:val="single"/>
        </w:rPr>
        <w:t>INSERT YOUR AGENCY</w:t>
      </w:r>
      <w:r>
        <w:rPr>
          <w:rFonts w:ascii="Verdana" w:hAnsi="Verdana"/>
        </w:rPr>
        <w:t xml:space="preserve">.  The procedures outlined below shall apply to all </w:t>
      </w:r>
      <w:r w:rsidR="006F17F3">
        <w:rPr>
          <w:rFonts w:ascii="Verdana" w:hAnsi="Verdana"/>
        </w:rPr>
        <w:t xml:space="preserve">officials, </w:t>
      </w:r>
      <w:r>
        <w:rPr>
          <w:rFonts w:ascii="Verdana" w:hAnsi="Verdana"/>
        </w:rPr>
        <w:t>employees</w:t>
      </w:r>
      <w:r w:rsidR="006F17F3">
        <w:rPr>
          <w:rFonts w:ascii="Verdana" w:hAnsi="Verdana"/>
        </w:rPr>
        <w:t>,</w:t>
      </w:r>
      <w:r>
        <w:rPr>
          <w:rFonts w:ascii="Verdana" w:hAnsi="Verdana"/>
        </w:rPr>
        <w:t xml:space="preserve"> and volunteers of the</w:t>
      </w:r>
      <w:r w:rsidR="003C207F" w:rsidRPr="003C207F">
        <w:rPr>
          <w:rFonts w:ascii="Verdana" w:hAnsi="Verdana"/>
          <w:b/>
          <w:i/>
          <w:highlight w:val="yellow"/>
          <w:u w:val="single"/>
        </w:rPr>
        <w:t xml:space="preserve"> </w:t>
      </w:r>
      <w:r w:rsidR="003C207F" w:rsidRPr="0073625E">
        <w:rPr>
          <w:rFonts w:ascii="Verdana" w:hAnsi="Verdana"/>
          <w:b/>
          <w:i/>
          <w:highlight w:val="yellow"/>
          <w:u w:val="single"/>
        </w:rPr>
        <w:t>INSERT YOUR AGENCY</w:t>
      </w:r>
      <w:r w:rsidR="003C207F">
        <w:rPr>
          <w:rFonts w:ascii="Verdana" w:hAnsi="Verdana"/>
        </w:rPr>
        <w:t xml:space="preserve"> </w:t>
      </w:r>
      <w:r>
        <w:rPr>
          <w:rFonts w:ascii="Verdana" w:hAnsi="Verdana"/>
        </w:rPr>
        <w:t xml:space="preserve">.  </w:t>
      </w:r>
    </w:p>
    <w:p w14:paraId="5A4AB076" w14:textId="5279D151" w:rsidR="003C08D9" w:rsidRDefault="003C08D9" w:rsidP="003C08D9">
      <w:pPr>
        <w:spacing w:after="0"/>
        <w:ind w:left="720"/>
        <w:jc w:val="both"/>
        <w:rPr>
          <w:rFonts w:ascii="Verdana" w:hAnsi="Verdana"/>
        </w:rPr>
      </w:pPr>
    </w:p>
    <w:p w14:paraId="7E60849E" w14:textId="77777777" w:rsidR="00C82E20" w:rsidRDefault="00D55A76" w:rsidP="003C08D9">
      <w:pPr>
        <w:pStyle w:val="Heading3"/>
        <w:numPr>
          <w:ilvl w:val="0"/>
          <w:numId w:val="1"/>
        </w:numPr>
        <w:rPr>
          <w:rFonts w:ascii="Verdana" w:hAnsi="Verdana" w:cs="Arial"/>
          <w:b/>
          <w:color w:val="1F4E79" w:themeColor="accent1" w:themeShade="80"/>
          <w:sz w:val="24"/>
          <w:szCs w:val="24"/>
          <w:u w:val="single"/>
          <w:lang w:val="en"/>
        </w:rPr>
      </w:pPr>
      <w:r w:rsidRPr="003C08D9">
        <w:rPr>
          <w:rFonts w:ascii="Verdana" w:hAnsi="Verdana" w:cs="Arial"/>
          <w:b/>
          <w:color w:val="1F4E79" w:themeColor="accent1" w:themeShade="80"/>
          <w:sz w:val="24"/>
          <w:szCs w:val="24"/>
          <w:u w:val="single"/>
          <w:lang w:val="en"/>
        </w:rPr>
        <w:t>Recruitment and Hiring of Employees</w:t>
      </w:r>
      <w:r w:rsidR="00011D54" w:rsidRPr="003C08D9">
        <w:rPr>
          <w:rFonts w:ascii="Verdana" w:hAnsi="Verdana" w:cs="Arial"/>
          <w:b/>
          <w:color w:val="1F4E79" w:themeColor="accent1" w:themeShade="80"/>
          <w:sz w:val="24"/>
          <w:szCs w:val="24"/>
          <w:u w:val="single"/>
          <w:lang w:val="en"/>
        </w:rPr>
        <w:t xml:space="preserve"> and </w:t>
      </w:r>
      <w:r w:rsidR="001D30A6" w:rsidRPr="003C08D9">
        <w:rPr>
          <w:rFonts w:ascii="Verdana" w:hAnsi="Verdana" w:cs="Arial"/>
          <w:b/>
          <w:color w:val="1F4E79" w:themeColor="accent1" w:themeShade="80"/>
          <w:sz w:val="24"/>
          <w:szCs w:val="24"/>
          <w:u w:val="single"/>
          <w:lang w:val="en"/>
        </w:rPr>
        <w:t xml:space="preserve">Vetting of </w:t>
      </w:r>
      <w:r w:rsidR="00011D54" w:rsidRPr="003C08D9">
        <w:rPr>
          <w:rFonts w:ascii="Verdana" w:hAnsi="Verdana" w:cs="Arial"/>
          <w:b/>
          <w:color w:val="1F4E79" w:themeColor="accent1" w:themeShade="80"/>
          <w:sz w:val="24"/>
          <w:szCs w:val="24"/>
          <w:u w:val="single"/>
          <w:lang w:val="en"/>
        </w:rPr>
        <w:t>Individuals Volunteering Their Time</w:t>
      </w:r>
      <w:r w:rsidRPr="003C08D9">
        <w:rPr>
          <w:rFonts w:ascii="Verdana" w:hAnsi="Verdana" w:cs="Arial"/>
          <w:b/>
          <w:color w:val="1F4E79" w:themeColor="accent1" w:themeShade="80"/>
          <w:sz w:val="24"/>
          <w:szCs w:val="24"/>
          <w:u w:val="single"/>
          <w:lang w:val="en"/>
        </w:rPr>
        <w:t>:</w:t>
      </w:r>
    </w:p>
    <w:p w14:paraId="1D58A87B" w14:textId="77777777" w:rsidR="00172D0F" w:rsidRPr="003C08D9" w:rsidRDefault="00172D0F" w:rsidP="00172D0F">
      <w:pPr>
        <w:pStyle w:val="Heading3"/>
        <w:ind w:left="720"/>
        <w:rPr>
          <w:rFonts w:ascii="Verdana" w:hAnsi="Verdana" w:cs="Arial"/>
          <w:b/>
          <w:color w:val="1F4E79" w:themeColor="accent1" w:themeShade="80"/>
          <w:sz w:val="24"/>
          <w:szCs w:val="24"/>
          <w:u w:val="single"/>
          <w:lang w:val="en"/>
        </w:rPr>
      </w:pPr>
    </w:p>
    <w:p w14:paraId="7258712C" w14:textId="7AB75CE3" w:rsidR="00412B7C" w:rsidRPr="00172D0F" w:rsidRDefault="00172D0F" w:rsidP="00172D0F">
      <w:pPr>
        <w:pStyle w:val="ListParagraph"/>
        <w:numPr>
          <w:ilvl w:val="1"/>
          <w:numId w:val="1"/>
        </w:numPr>
        <w:rPr>
          <w:rFonts w:ascii="Aptos" w:eastAsia="Aptos" w:hAnsi="Aptos" w:cs="Times New Roman"/>
          <w:kern w:val="2"/>
          <w:sz w:val="24"/>
          <w:szCs w:val="24"/>
          <w14:ligatures w14:val="standardContextual"/>
        </w:rPr>
      </w:pPr>
      <w:commentRangeStart w:id="3"/>
      <w:r w:rsidRPr="00FD4220">
        <w:rPr>
          <w:rFonts w:ascii="Verdana" w:hAnsi="Verdana"/>
          <w:b/>
          <w:bCs/>
          <w:i/>
          <w:iCs/>
          <w:u w:val="single"/>
        </w:rPr>
        <w:t>All</w:t>
      </w:r>
      <w:r w:rsidRPr="00172D0F">
        <w:rPr>
          <w:rFonts w:ascii="Verdana" w:hAnsi="Verdana"/>
        </w:rPr>
        <w:t xml:space="preserve"> prospective employees and volunteers</w:t>
      </w:r>
      <w:r w:rsidR="00B82A70">
        <w:rPr>
          <w:rFonts w:ascii="Verdana" w:hAnsi="Verdana"/>
        </w:rPr>
        <w:t>, whether part-time or full-time, perm</w:t>
      </w:r>
      <w:r w:rsidR="00B22F81">
        <w:rPr>
          <w:rFonts w:ascii="Verdana" w:hAnsi="Verdana"/>
        </w:rPr>
        <w:t>a</w:t>
      </w:r>
      <w:r w:rsidR="00B82A70">
        <w:rPr>
          <w:rFonts w:ascii="Verdana" w:hAnsi="Verdana"/>
        </w:rPr>
        <w:t>n</w:t>
      </w:r>
      <w:r w:rsidR="00B22F81">
        <w:rPr>
          <w:rFonts w:ascii="Verdana" w:hAnsi="Verdana"/>
        </w:rPr>
        <w:t>e</w:t>
      </w:r>
      <w:r w:rsidR="00B82A70">
        <w:rPr>
          <w:rFonts w:ascii="Verdana" w:hAnsi="Verdana"/>
        </w:rPr>
        <w:t>nt or seasonal employees,</w:t>
      </w:r>
      <w:r w:rsidRPr="00172D0F">
        <w:rPr>
          <w:rFonts w:ascii="Verdana" w:hAnsi="Verdana"/>
        </w:rPr>
        <w:t xml:space="preserve"> shall undergo a thorough and complete background check</w:t>
      </w:r>
      <w:r w:rsidR="009810FE">
        <w:rPr>
          <w:rFonts w:ascii="Verdana" w:hAnsi="Verdana"/>
        </w:rPr>
        <w:t>, and t</w:t>
      </w:r>
      <w:r w:rsidR="00634C19" w:rsidRPr="00172D0F">
        <w:rPr>
          <w:rFonts w:ascii="Verdana" w:hAnsi="Verdana"/>
        </w:rPr>
        <w:t xml:space="preserve">he preferred and </w:t>
      </w:r>
      <w:r>
        <w:rPr>
          <w:rFonts w:ascii="Verdana" w:hAnsi="Verdana"/>
        </w:rPr>
        <w:t xml:space="preserve">strongly </w:t>
      </w:r>
      <w:r w:rsidR="00634C19" w:rsidRPr="00172D0F">
        <w:rPr>
          <w:rFonts w:ascii="Verdana" w:hAnsi="Verdana"/>
        </w:rPr>
        <w:t xml:space="preserve">recommended method for background checks </w:t>
      </w:r>
      <w:r w:rsidR="00DF2C8E" w:rsidRPr="00172D0F">
        <w:rPr>
          <w:rFonts w:ascii="Verdana" w:hAnsi="Verdana"/>
        </w:rPr>
        <w:t xml:space="preserve">pursuant to </w:t>
      </w:r>
      <w:r w:rsidR="00412B7C" w:rsidRPr="00172D0F">
        <w:rPr>
          <w:rFonts w:ascii="Aptos" w:eastAsia="Aptos" w:hAnsi="Aptos" w:cs="Times New Roman"/>
          <w:kern w:val="2"/>
          <w:sz w:val="24"/>
          <w:szCs w:val="24"/>
          <w14:ligatures w14:val="standardContextual"/>
        </w:rPr>
        <w:t>N.J.S.A. 53:1-20.9a</w:t>
      </w:r>
      <w:r w:rsidR="00056668" w:rsidRPr="00172D0F">
        <w:rPr>
          <w:rFonts w:ascii="Aptos" w:eastAsia="Aptos" w:hAnsi="Aptos" w:cs="Times New Roman"/>
          <w:kern w:val="2"/>
          <w:sz w:val="24"/>
          <w:szCs w:val="24"/>
          <w14:ligatures w14:val="standardContextual"/>
        </w:rPr>
        <w:t xml:space="preserve"> is </w:t>
      </w:r>
      <w:r w:rsidR="00412B7C" w:rsidRPr="00172D0F">
        <w:rPr>
          <w:rFonts w:ascii="Aptos" w:eastAsia="Aptos" w:hAnsi="Aptos" w:cs="Times New Roman"/>
          <w:i/>
          <w:iCs/>
          <w:kern w:val="2"/>
          <w:sz w:val="24"/>
          <w:szCs w:val="24"/>
          <w:u w:val="single"/>
          <w14:ligatures w14:val="standardContextual"/>
        </w:rPr>
        <w:t>State Police fingerprint-based criminal history record checks</w:t>
      </w:r>
      <w:r w:rsidR="009810FE">
        <w:rPr>
          <w:rFonts w:ascii="Aptos" w:eastAsia="Aptos" w:hAnsi="Aptos" w:cs="Times New Roman"/>
          <w:i/>
          <w:iCs/>
          <w:kern w:val="2"/>
          <w:sz w:val="24"/>
          <w:szCs w:val="24"/>
          <w:u w:val="single"/>
          <w14:ligatures w14:val="standardContextual"/>
        </w:rPr>
        <w:t xml:space="preserve"> (FBCHRI</w:t>
      </w:r>
      <w:r w:rsidR="00B82A70">
        <w:rPr>
          <w:rFonts w:ascii="Aptos" w:eastAsia="Aptos" w:hAnsi="Aptos" w:cs="Times New Roman"/>
          <w:i/>
          <w:iCs/>
          <w:kern w:val="2"/>
          <w:sz w:val="24"/>
          <w:szCs w:val="24"/>
          <w:u w:val="single"/>
          <w14:ligatures w14:val="standardContextual"/>
        </w:rPr>
        <w:t xml:space="preserve">) </w:t>
      </w:r>
      <w:r w:rsidR="00412B7C" w:rsidRPr="00172D0F">
        <w:rPr>
          <w:rFonts w:ascii="Aptos" w:eastAsia="Aptos" w:hAnsi="Aptos" w:cs="Times New Roman"/>
          <w:kern w:val="2"/>
          <w:sz w:val="24"/>
          <w:szCs w:val="24"/>
          <w14:ligatures w14:val="standardContextual"/>
        </w:rPr>
        <w:t xml:space="preserve"> for staff with unsupervised access to minors. For youth camps specifically, N.J.A.C. 8: requires:</w:t>
      </w:r>
    </w:p>
    <w:p w14:paraId="45FAA5F0" w14:textId="77777777" w:rsidR="00412B7C" w:rsidRPr="00412B7C" w:rsidRDefault="00412B7C" w:rsidP="00412B7C">
      <w:pPr>
        <w:numPr>
          <w:ilvl w:val="0"/>
          <w:numId w:val="63"/>
        </w:numPr>
        <w:spacing w:line="278" w:lineRule="auto"/>
        <w:contextualSpacing/>
        <w:rPr>
          <w:rFonts w:ascii="Aptos" w:eastAsia="Aptos" w:hAnsi="Aptos" w:cs="Times New Roman"/>
          <w:kern w:val="2"/>
          <w:sz w:val="24"/>
          <w:szCs w:val="24"/>
          <w14:ligatures w14:val="standardContextual"/>
        </w:rPr>
      </w:pPr>
      <w:r w:rsidRPr="00412B7C">
        <w:rPr>
          <w:rFonts w:ascii="Aptos" w:eastAsia="Aptos" w:hAnsi="Aptos" w:cs="Times New Roman"/>
          <w:kern w:val="2"/>
          <w:sz w:val="24"/>
          <w:szCs w:val="24"/>
          <w14:ligatures w14:val="standardContextual"/>
        </w:rPr>
        <w:lastRenderedPageBreak/>
        <w:t>Fingerprint-based criminal history checks (FBCHRI) for adult staff with unsupervised camper access</w:t>
      </w:r>
    </w:p>
    <w:p w14:paraId="3BBCB2E4" w14:textId="77777777" w:rsidR="00412B7C" w:rsidRPr="00412B7C" w:rsidRDefault="00412B7C" w:rsidP="00412B7C">
      <w:pPr>
        <w:numPr>
          <w:ilvl w:val="0"/>
          <w:numId w:val="63"/>
        </w:numPr>
        <w:spacing w:line="278" w:lineRule="auto"/>
        <w:contextualSpacing/>
        <w:rPr>
          <w:rFonts w:ascii="Aptos" w:eastAsia="Aptos" w:hAnsi="Aptos" w:cs="Times New Roman"/>
          <w:kern w:val="2"/>
          <w:sz w:val="24"/>
          <w:szCs w:val="24"/>
          <w14:ligatures w14:val="standardContextual"/>
        </w:rPr>
      </w:pPr>
      <w:r w:rsidRPr="00412B7C">
        <w:rPr>
          <w:rFonts w:ascii="Aptos" w:eastAsia="Aptos" w:hAnsi="Aptos" w:cs="Times New Roman"/>
          <w:kern w:val="2"/>
          <w:sz w:val="24"/>
          <w:szCs w:val="24"/>
          <w14:ligatures w14:val="standardContextual"/>
        </w:rPr>
        <w:t>Repeat FBCHRI every five years</w:t>
      </w:r>
    </w:p>
    <w:p w14:paraId="5127B257" w14:textId="77777777" w:rsidR="00412B7C" w:rsidRPr="00412B7C" w:rsidRDefault="00412B7C" w:rsidP="00412B7C">
      <w:pPr>
        <w:numPr>
          <w:ilvl w:val="0"/>
          <w:numId w:val="63"/>
        </w:numPr>
        <w:spacing w:line="278" w:lineRule="auto"/>
        <w:contextualSpacing/>
        <w:rPr>
          <w:rFonts w:ascii="Aptos" w:eastAsia="Aptos" w:hAnsi="Aptos" w:cs="Times New Roman"/>
          <w:kern w:val="2"/>
          <w:sz w:val="24"/>
          <w:szCs w:val="24"/>
          <w14:ligatures w14:val="standardContextual"/>
        </w:rPr>
      </w:pPr>
      <w:r w:rsidRPr="00412B7C">
        <w:rPr>
          <w:rFonts w:ascii="Aptos" w:eastAsia="Aptos" w:hAnsi="Aptos" w:cs="Times New Roman"/>
          <w:kern w:val="2"/>
          <w:sz w:val="24"/>
          <w:szCs w:val="24"/>
          <w14:ligatures w14:val="standardContextual"/>
        </w:rPr>
        <w:t>Annual national sex offender registry checks for all staff</w:t>
      </w:r>
    </w:p>
    <w:p w14:paraId="7AF18174" w14:textId="77777777" w:rsidR="00412B7C" w:rsidRDefault="00412B7C" w:rsidP="00412B7C">
      <w:pPr>
        <w:numPr>
          <w:ilvl w:val="0"/>
          <w:numId w:val="63"/>
        </w:numPr>
        <w:spacing w:line="278" w:lineRule="auto"/>
        <w:contextualSpacing/>
        <w:rPr>
          <w:rFonts w:ascii="Aptos" w:eastAsia="Aptos" w:hAnsi="Aptos" w:cs="Times New Roman"/>
          <w:kern w:val="2"/>
          <w:sz w:val="24"/>
          <w:szCs w:val="24"/>
          <w14:ligatures w14:val="standardContextual"/>
        </w:rPr>
      </w:pPr>
      <w:r w:rsidRPr="00412B7C">
        <w:rPr>
          <w:rFonts w:ascii="Aptos" w:eastAsia="Aptos" w:hAnsi="Aptos" w:cs="Times New Roman"/>
          <w:kern w:val="2"/>
          <w:sz w:val="24"/>
          <w:szCs w:val="24"/>
          <w14:ligatures w14:val="standardContextual"/>
        </w:rPr>
        <w:t>Staff with a &gt;12-month lapse in service treated as new hires for FBCHRI purposes</w:t>
      </w:r>
    </w:p>
    <w:p w14:paraId="66B865A0" w14:textId="3B1400FD" w:rsidR="00175FD6" w:rsidRDefault="00175FD6" w:rsidP="00175FD6">
      <w:pPr>
        <w:pStyle w:val="ListParagraph"/>
        <w:numPr>
          <w:ilvl w:val="2"/>
          <w:numId w:val="1"/>
        </w:numPr>
        <w:spacing w:line="278" w:lineRule="auto"/>
        <w:rPr>
          <w:rFonts w:ascii="Aptos" w:eastAsia="Aptos" w:hAnsi="Aptos" w:cs="Times New Roman"/>
          <w:kern w:val="2"/>
          <w:sz w:val="24"/>
          <w:szCs w:val="24"/>
          <w14:ligatures w14:val="standardContextual"/>
        </w:rPr>
      </w:pPr>
      <w:r>
        <w:rPr>
          <w:rFonts w:ascii="Aptos" w:eastAsia="Aptos" w:hAnsi="Aptos" w:cs="Times New Roman"/>
          <w:kern w:val="2"/>
          <w:sz w:val="24"/>
          <w:szCs w:val="24"/>
          <w14:ligatures w14:val="standardContextual"/>
        </w:rPr>
        <w:t xml:space="preserve">In addition to the above, </w:t>
      </w:r>
      <w:r w:rsidR="00F5788E">
        <w:rPr>
          <w:rFonts w:ascii="Aptos" w:eastAsia="Aptos" w:hAnsi="Aptos" w:cs="Times New Roman"/>
          <w:kern w:val="2"/>
          <w:sz w:val="24"/>
          <w:szCs w:val="24"/>
          <w14:ligatures w14:val="standardContextual"/>
        </w:rPr>
        <w:t>it is strongly recommended that the following be included in all background checks:</w:t>
      </w:r>
    </w:p>
    <w:p w14:paraId="2BCDCEAE" w14:textId="77777777" w:rsidR="00F5788E" w:rsidRPr="00F5788E" w:rsidRDefault="00F5788E" w:rsidP="00F5788E">
      <w:pPr>
        <w:pStyle w:val="ListParagraph"/>
        <w:numPr>
          <w:ilvl w:val="3"/>
          <w:numId w:val="1"/>
        </w:numPr>
        <w:spacing w:line="278" w:lineRule="auto"/>
        <w:rPr>
          <w:rFonts w:ascii="Aptos" w:eastAsia="Aptos" w:hAnsi="Aptos" w:cs="Times New Roman"/>
          <w:kern w:val="2"/>
          <w:sz w:val="24"/>
          <w:szCs w:val="24"/>
          <w14:ligatures w14:val="standardContextual"/>
        </w:rPr>
      </w:pPr>
      <w:r w:rsidRPr="00F5788E">
        <w:rPr>
          <w:rFonts w:ascii="Aptos" w:eastAsia="Aptos" w:hAnsi="Aptos" w:cs="Times New Roman"/>
          <w:kern w:val="2"/>
          <w:sz w:val="24"/>
          <w:szCs w:val="24"/>
          <w14:ligatures w14:val="standardContextual"/>
        </w:rPr>
        <w:t>National Database Criminal History Search</w:t>
      </w:r>
    </w:p>
    <w:p w14:paraId="117EBE1C" w14:textId="77777777" w:rsidR="00F5788E" w:rsidRDefault="00F5788E" w:rsidP="00F5788E">
      <w:pPr>
        <w:pStyle w:val="ListParagraph"/>
        <w:numPr>
          <w:ilvl w:val="3"/>
          <w:numId w:val="1"/>
        </w:numPr>
        <w:spacing w:line="278" w:lineRule="auto"/>
        <w:rPr>
          <w:rFonts w:ascii="Aptos" w:eastAsia="Aptos" w:hAnsi="Aptos" w:cs="Times New Roman"/>
          <w:kern w:val="2"/>
          <w:sz w:val="24"/>
          <w:szCs w:val="24"/>
          <w14:ligatures w14:val="standardContextual"/>
        </w:rPr>
      </w:pPr>
      <w:r w:rsidRPr="00F5788E">
        <w:rPr>
          <w:rFonts w:ascii="Aptos" w:eastAsia="Aptos" w:hAnsi="Aptos" w:cs="Times New Roman"/>
          <w:kern w:val="2"/>
          <w:sz w:val="24"/>
          <w:szCs w:val="24"/>
          <w14:ligatures w14:val="standardContextual"/>
        </w:rPr>
        <w:t>National Sex Offender Search</w:t>
      </w:r>
    </w:p>
    <w:p w14:paraId="726C5731" w14:textId="7D1DF20D" w:rsidR="00F5788E" w:rsidRDefault="001656BA" w:rsidP="00F5788E">
      <w:pPr>
        <w:pStyle w:val="ListParagraph"/>
        <w:numPr>
          <w:ilvl w:val="3"/>
          <w:numId w:val="1"/>
        </w:numPr>
        <w:spacing w:line="278" w:lineRule="auto"/>
        <w:rPr>
          <w:rFonts w:ascii="Aptos" w:eastAsia="Aptos" w:hAnsi="Aptos" w:cs="Times New Roman"/>
          <w:kern w:val="2"/>
          <w:sz w:val="24"/>
          <w:szCs w:val="24"/>
          <w14:ligatures w14:val="standardContextual"/>
        </w:rPr>
      </w:pPr>
      <w:r>
        <w:rPr>
          <w:rFonts w:ascii="Aptos" w:eastAsia="Aptos" w:hAnsi="Aptos" w:cs="Times New Roman"/>
          <w:kern w:val="2"/>
          <w:sz w:val="24"/>
          <w:szCs w:val="24"/>
          <w14:ligatures w14:val="standardContextual"/>
        </w:rPr>
        <w:t>Megan’s Law Registry</w:t>
      </w:r>
    </w:p>
    <w:p w14:paraId="0B4D3D94" w14:textId="40BB79C2" w:rsidR="001656BA" w:rsidRPr="00F5788E" w:rsidRDefault="0061772A" w:rsidP="00F5788E">
      <w:pPr>
        <w:pStyle w:val="ListParagraph"/>
        <w:numPr>
          <w:ilvl w:val="3"/>
          <w:numId w:val="1"/>
        </w:numPr>
        <w:spacing w:line="278" w:lineRule="auto"/>
        <w:rPr>
          <w:rFonts w:ascii="Aptos" w:eastAsia="Aptos" w:hAnsi="Aptos" w:cs="Times New Roman"/>
          <w:kern w:val="2"/>
          <w:sz w:val="24"/>
          <w:szCs w:val="24"/>
          <w14:ligatures w14:val="standardContextual"/>
        </w:rPr>
      </w:pPr>
      <w:r>
        <w:rPr>
          <w:rFonts w:ascii="Aptos" w:eastAsia="Aptos" w:hAnsi="Aptos" w:cs="Times New Roman"/>
          <w:kern w:val="2"/>
          <w:sz w:val="24"/>
          <w:szCs w:val="24"/>
          <w14:ligatures w14:val="standardContextual"/>
        </w:rPr>
        <w:t>NJ Department of Children and Families Registry</w:t>
      </w:r>
    </w:p>
    <w:p w14:paraId="464FE3EE" w14:textId="77777777" w:rsidR="00F5788E" w:rsidRDefault="00F5788E" w:rsidP="00F5788E">
      <w:pPr>
        <w:pStyle w:val="ListParagraph"/>
        <w:numPr>
          <w:ilvl w:val="3"/>
          <w:numId w:val="1"/>
        </w:numPr>
        <w:spacing w:line="278" w:lineRule="auto"/>
        <w:rPr>
          <w:rFonts w:ascii="Aptos" w:eastAsia="Aptos" w:hAnsi="Aptos" w:cs="Times New Roman"/>
          <w:kern w:val="2"/>
          <w:sz w:val="24"/>
          <w:szCs w:val="24"/>
          <w14:ligatures w14:val="standardContextual"/>
        </w:rPr>
      </w:pPr>
      <w:r w:rsidRPr="00F5788E">
        <w:rPr>
          <w:rFonts w:ascii="Aptos" w:eastAsia="Aptos" w:hAnsi="Aptos" w:cs="Times New Roman"/>
          <w:kern w:val="2"/>
          <w:sz w:val="24"/>
          <w:szCs w:val="24"/>
          <w14:ligatures w14:val="standardContextual"/>
        </w:rPr>
        <w:t>Social Security Trace/Validation</w:t>
      </w:r>
    </w:p>
    <w:p w14:paraId="766445D3" w14:textId="77777777" w:rsidR="0061772A" w:rsidRPr="0061772A" w:rsidRDefault="0061772A" w:rsidP="0061772A">
      <w:pPr>
        <w:pStyle w:val="ListParagraph"/>
        <w:numPr>
          <w:ilvl w:val="3"/>
          <w:numId w:val="1"/>
        </w:numPr>
        <w:spacing w:line="278" w:lineRule="auto"/>
        <w:rPr>
          <w:rFonts w:ascii="Aptos" w:eastAsia="Aptos" w:hAnsi="Aptos" w:cs="Times New Roman"/>
          <w:kern w:val="2"/>
          <w:sz w:val="24"/>
          <w:szCs w:val="24"/>
          <w14:ligatures w14:val="standardContextual"/>
        </w:rPr>
      </w:pPr>
      <w:r w:rsidRPr="0061772A">
        <w:rPr>
          <w:rFonts w:ascii="Aptos" w:eastAsia="Aptos" w:hAnsi="Aptos" w:cs="Times New Roman"/>
          <w:kern w:val="2"/>
          <w:sz w:val="24"/>
          <w:szCs w:val="24"/>
          <w14:ligatures w14:val="standardContextual"/>
        </w:rPr>
        <w:t>Education Verification</w:t>
      </w:r>
    </w:p>
    <w:p w14:paraId="7FD7A4B0" w14:textId="0AA9D7E3" w:rsidR="0061772A" w:rsidRPr="0061772A" w:rsidRDefault="0061772A" w:rsidP="0061772A">
      <w:pPr>
        <w:pStyle w:val="ListParagraph"/>
        <w:numPr>
          <w:ilvl w:val="3"/>
          <w:numId w:val="1"/>
        </w:numPr>
        <w:spacing w:line="278" w:lineRule="auto"/>
        <w:rPr>
          <w:rFonts w:ascii="Aptos" w:eastAsia="Aptos" w:hAnsi="Aptos" w:cs="Times New Roman"/>
          <w:kern w:val="2"/>
          <w:sz w:val="24"/>
          <w:szCs w:val="24"/>
          <w14:ligatures w14:val="standardContextual"/>
        </w:rPr>
      </w:pPr>
      <w:r w:rsidRPr="0061772A">
        <w:rPr>
          <w:rFonts w:ascii="Aptos" w:eastAsia="Aptos" w:hAnsi="Aptos" w:cs="Times New Roman"/>
          <w:kern w:val="2"/>
          <w:sz w:val="24"/>
          <w:szCs w:val="24"/>
          <w14:ligatures w14:val="standardContextual"/>
        </w:rPr>
        <w:t>Employment Verification</w:t>
      </w:r>
      <w:r>
        <w:rPr>
          <w:rFonts w:ascii="Aptos" w:eastAsia="Aptos" w:hAnsi="Aptos" w:cs="Times New Roman"/>
          <w:kern w:val="2"/>
          <w:sz w:val="24"/>
          <w:szCs w:val="24"/>
          <w14:ligatures w14:val="standardContextual"/>
        </w:rPr>
        <w:t xml:space="preserve"> (if any)</w:t>
      </w:r>
    </w:p>
    <w:p w14:paraId="0ED5E9A7" w14:textId="77777777" w:rsidR="0061772A" w:rsidRPr="0061772A" w:rsidRDefault="0061772A" w:rsidP="0061772A">
      <w:pPr>
        <w:pStyle w:val="ListParagraph"/>
        <w:numPr>
          <w:ilvl w:val="3"/>
          <w:numId w:val="1"/>
        </w:numPr>
        <w:spacing w:line="278" w:lineRule="auto"/>
        <w:rPr>
          <w:rFonts w:ascii="Aptos" w:eastAsia="Aptos" w:hAnsi="Aptos" w:cs="Times New Roman"/>
          <w:kern w:val="2"/>
          <w:sz w:val="24"/>
          <w:szCs w:val="24"/>
          <w14:ligatures w14:val="standardContextual"/>
        </w:rPr>
      </w:pPr>
      <w:r w:rsidRPr="0061772A">
        <w:rPr>
          <w:rFonts w:ascii="Aptos" w:eastAsia="Aptos" w:hAnsi="Aptos" w:cs="Times New Roman"/>
          <w:kern w:val="2"/>
          <w:sz w:val="24"/>
          <w:szCs w:val="24"/>
          <w14:ligatures w14:val="standardContextual"/>
        </w:rPr>
        <w:t>Credit Check</w:t>
      </w:r>
    </w:p>
    <w:p w14:paraId="3F716CEE" w14:textId="77777777" w:rsidR="0061772A" w:rsidRPr="0061772A" w:rsidRDefault="0061772A" w:rsidP="0061772A">
      <w:pPr>
        <w:pStyle w:val="ListParagraph"/>
        <w:numPr>
          <w:ilvl w:val="3"/>
          <w:numId w:val="1"/>
        </w:numPr>
        <w:spacing w:line="278" w:lineRule="auto"/>
        <w:rPr>
          <w:rFonts w:ascii="Aptos" w:eastAsia="Aptos" w:hAnsi="Aptos" w:cs="Times New Roman"/>
          <w:kern w:val="2"/>
          <w:sz w:val="24"/>
          <w:szCs w:val="24"/>
          <w14:ligatures w14:val="standardContextual"/>
        </w:rPr>
      </w:pPr>
      <w:r w:rsidRPr="0061772A">
        <w:rPr>
          <w:rFonts w:ascii="Aptos" w:eastAsia="Aptos" w:hAnsi="Aptos" w:cs="Times New Roman"/>
          <w:kern w:val="2"/>
          <w:sz w:val="24"/>
          <w:szCs w:val="24"/>
          <w14:ligatures w14:val="standardContextual"/>
        </w:rPr>
        <w:t>Motor Vehicle Record</w:t>
      </w:r>
    </w:p>
    <w:p w14:paraId="7D6CC850" w14:textId="77777777" w:rsidR="0061772A" w:rsidRPr="0061772A" w:rsidRDefault="0061772A" w:rsidP="0061772A">
      <w:pPr>
        <w:pStyle w:val="ListParagraph"/>
        <w:numPr>
          <w:ilvl w:val="3"/>
          <w:numId w:val="1"/>
        </w:numPr>
        <w:spacing w:line="278" w:lineRule="auto"/>
        <w:rPr>
          <w:rFonts w:ascii="Aptos" w:eastAsia="Aptos" w:hAnsi="Aptos" w:cs="Times New Roman"/>
          <w:kern w:val="2"/>
          <w:sz w:val="24"/>
          <w:szCs w:val="24"/>
          <w14:ligatures w14:val="standardContextual"/>
        </w:rPr>
      </w:pPr>
      <w:r w:rsidRPr="0061772A">
        <w:rPr>
          <w:rFonts w:ascii="Aptos" w:eastAsia="Aptos" w:hAnsi="Aptos" w:cs="Times New Roman"/>
          <w:kern w:val="2"/>
          <w:sz w:val="24"/>
          <w:szCs w:val="24"/>
          <w14:ligatures w14:val="standardContextual"/>
        </w:rPr>
        <w:t>Reference Check</w:t>
      </w:r>
    </w:p>
    <w:p w14:paraId="372757FA" w14:textId="77777777" w:rsidR="0061772A" w:rsidRPr="00F5788E" w:rsidRDefault="0061772A" w:rsidP="0061772A">
      <w:pPr>
        <w:pStyle w:val="ListParagraph"/>
        <w:spacing w:line="278" w:lineRule="auto"/>
        <w:ind w:left="2880"/>
        <w:rPr>
          <w:rFonts w:ascii="Aptos" w:eastAsia="Aptos" w:hAnsi="Aptos" w:cs="Times New Roman"/>
          <w:kern w:val="2"/>
          <w:sz w:val="24"/>
          <w:szCs w:val="24"/>
          <w14:ligatures w14:val="standardContextual"/>
        </w:rPr>
      </w:pPr>
    </w:p>
    <w:p w14:paraId="1E538808" w14:textId="57D4B444" w:rsidR="00D47BC6" w:rsidRDefault="00D47BC6" w:rsidP="00D47BC6">
      <w:pPr>
        <w:pStyle w:val="ListParagraph"/>
        <w:numPr>
          <w:ilvl w:val="1"/>
          <w:numId w:val="1"/>
        </w:numPr>
        <w:spacing w:line="278" w:lineRule="auto"/>
        <w:rPr>
          <w:rFonts w:ascii="Aptos" w:eastAsia="Aptos" w:hAnsi="Aptos" w:cs="Times New Roman"/>
          <w:b/>
          <w:i/>
          <w:kern w:val="2"/>
          <w:sz w:val="24"/>
          <w:szCs w:val="24"/>
          <w14:ligatures w14:val="standardContextual"/>
        </w:rPr>
      </w:pPr>
      <w:r>
        <w:rPr>
          <w:rFonts w:ascii="Aptos" w:eastAsia="Aptos" w:hAnsi="Aptos" w:cs="Times New Roman"/>
          <w:kern w:val="2"/>
          <w:sz w:val="24"/>
          <w:szCs w:val="24"/>
          <w14:ligatures w14:val="standardContextual"/>
        </w:rPr>
        <w:t xml:space="preserve">This shall include but shall not be limited to </w:t>
      </w:r>
      <w:r w:rsidRPr="00D47BC6">
        <w:rPr>
          <w:rFonts w:ascii="Aptos" w:eastAsia="Aptos" w:hAnsi="Aptos" w:cs="Times New Roman"/>
          <w:b/>
          <w:i/>
          <w:kern w:val="2"/>
          <w:sz w:val="24"/>
          <w:szCs w:val="24"/>
          <w14:ligatures w14:val="standardContextual"/>
        </w:rPr>
        <w:t>part-time summer employees who will be interacting with minors, including but not limited to lifeguards, camp counselors, coaches, and instructors</w:t>
      </w:r>
      <w:commentRangeEnd w:id="3"/>
      <w:r w:rsidR="00383B8C">
        <w:rPr>
          <w:rStyle w:val="CommentReference"/>
          <w:rFonts w:ascii="Aptos" w:eastAsia="Aptos" w:hAnsi="Aptos" w:cs="Times New Roman"/>
          <w:b/>
          <w:i/>
          <w:kern w:val="2"/>
          <w:sz w:val="24"/>
          <w:szCs w:val="24"/>
          <w14:ligatures w14:val="standardContextual"/>
        </w:rPr>
        <w:commentReference w:id="3"/>
      </w:r>
    </w:p>
    <w:p w14:paraId="41957AA7" w14:textId="6BBCB8EE" w:rsidR="009C38A7" w:rsidRDefault="002C290B" w:rsidP="00D47BC6">
      <w:pPr>
        <w:pStyle w:val="ListParagraph"/>
        <w:numPr>
          <w:ilvl w:val="1"/>
          <w:numId w:val="1"/>
        </w:numPr>
        <w:spacing w:line="278" w:lineRule="auto"/>
        <w:rPr>
          <w:rFonts w:ascii="Aptos" w:eastAsia="Aptos" w:hAnsi="Aptos" w:cs="Times New Roman"/>
          <w:b/>
          <w:i/>
          <w:kern w:val="2"/>
          <w:sz w:val="24"/>
          <w:szCs w:val="24"/>
          <w14:ligatures w14:val="standardContextual"/>
        </w:rPr>
      </w:pPr>
      <w:r>
        <w:rPr>
          <w:rFonts w:ascii="Aptos" w:eastAsia="Aptos" w:hAnsi="Aptos" w:cs="Times New Roman"/>
          <w:bCs/>
          <w:iCs/>
          <w:kern w:val="2"/>
          <w:sz w:val="24"/>
          <w:szCs w:val="24"/>
          <w14:ligatures w14:val="standardContextual"/>
        </w:rPr>
        <w:t xml:space="preserve">It is </w:t>
      </w:r>
      <w:r w:rsidR="005E4710">
        <w:rPr>
          <w:rFonts w:ascii="Aptos" w:eastAsia="Aptos" w:hAnsi="Aptos" w:cs="Times New Roman"/>
          <w:bCs/>
          <w:iCs/>
          <w:kern w:val="2"/>
          <w:sz w:val="24"/>
          <w:szCs w:val="24"/>
          <w14:ligatures w14:val="standardContextual"/>
        </w:rPr>
        <w:t xml:space="preserve">strongly </w:t>
      </w:r>
      <w:r>
        <w:rPr>
          <w:rFonts w:ascii="Aptos" w:eastAsia="Aptos" w:hAnsi="Aptos" w:cs="Times New Roman"/>
          <w:bCs/>
          <w:iCs/>
          <w:kern w:val="2"/>
          <w:sz w:val="24"/>
          <w:szCs w:val="24"/>
          <w14:ligatures w14:val="standardContextual"/>
        </w:rPr>
        <w:t xml:space="preserve">recommended that </w:t>
      </w:r>
      <w:r w:rsidR="00765B1D">
        <w:rPr>
          <w:rFonts w:ascii="Aptos" w:eastAsia="Aptos" w:hAnsi="Aptos" w:cs="Times New Roman"/>
          <w:bCs/>
          <w:iCs/>
          <w:kern w:val="2"/>
          <w:sz w:val="24"/>
          <w:szCs w:val="24"/>
          <w14:ligatures w14:val="standardContextual"/>
        </w:rPr>
        <w:t>p</w:t>
      </w:r>
      <w:r>
        <w:rPr>
          <w:rFonts w:ascii="Aptos" w:eastAsia="Aptos" w:hAnsi="Aptos" w:cs="Times New Roman"/>
          <w:bCs/>
          <w:iCs/>
          <w:kern w:val="2"/>
          <w:sz w:val="24"/>
          <w:szCs w:val="24"/>
          <w14:ligatures w14:val="standardContextual"/>
        </w:rPr>
        <w:t xml:space="preserve">ublic employers </w:t>
      </w:r>
      <w:r w:rsidR="00765B1D">
        <w:rPr>
          <w:rFonts w:ascii="Aptos" w:eastAsia="Aptos" w:hAnsi="Aptos" w:cs="Times New Roman"/>
          <w:bCs/>
          <w:iCs/>
          <w:kern w:val="2"/>
          <w:sz w:val="24"/>
          <w:szCs w:val="24"/>
          <w14:ligatures w14:val="standardContextual"/>
        </w:rPr>
        <w:t xml:space="preserve">maintain confidentiality throughout the background check process, and </w:t>
      </w:r>
      <w:r w:rsidR="009F41F9">
        <w:rPr>
          <w:rFonts w:ascii="Aptos" w:eastAsia="Aptos" w:hAnsi="Aptos" w:cs="Times New Roman"/>
          <w:bCs/>
          <w:iCs/>
          <w:kern w:val="2"/>
          <w:sz w:val="24"/>
          <w:szCs w:val="24"/>
          <w14:ligatures w14:val="standardContextual"/>
        </w:rPr>
        <w:t xml:space="preserve">that an appeal process </w:t>
      </w:r>
      <w:r w:rsidR="00E72BD0">
        <w:rPr>
          <w:rFonts w:ascii="Aptos" w:eastAsia="Aptos" w:hAnsi="Aptos" w:cs="Times New Roman"/>
          <w:bCs/>
          <w:iCs/>
          <w:kern w:val="2"/>
          <w:sz w:val="24"/>
          <w:szCs w:val="24"/>
          <w14:ligatures w14:val="standardContextual"/>
        </w:rPr>
        <w:t>is implemented for prospective employees who do not pass the back</w:t>
      </w:r>
      <w:r w:rsidR="00787E17">
        <w:rPr>
          <w:rFonts w:ascii="Aptos" w:eastAsia="Aptos" w:hAnsi="Aptos" w:cs="Times New Roman"/>
          <w:bCs/>
          <w:iCs/>
          <w:kern w:val="2"/>
          <w:sz w:val="24"/>
          <w:szCs w:val="24"/>
          <w14:ligatures w14:val="standardContextual"/>
        </w:rPr>
        <w:t xml:space="preserve">ground check. </w:t>
      </w:r>
    </w:p>
    <w:p w14:paraId="14FCB72B" w14:textId="16EB2594" w:rsidR="002750D1" w:rsidRPr="002750D1" w:rsidRDefault="00F71421" w:rsidP="002750D1">
      <w:pPr>
        <w:pStyle w:val="ListParagraph"/>
        <w:numPr>
          <w:ilvl w:val="1"/>
          <w:numId w:val="1"/>
        </w:numPr>
        <w:spacing w:line="278" w:lineRule="auto"/>
        <w:rPr>
          <w:rFonts w:ascii="Aptos" w:eastAsia="Aptos" w:hAnsi="Aptos" w:cs="Times New Roman"/>
          <w:bCs/>
          <w:iCs/>
          <w:kern w:val="2"/>
          <w:sz w:val="24"/>
          <w:szCs w:val="24"/>
          <w14:ligatures w14:val="standardContextual"/>
        </w:rPr>
      </w:pPr>
      <w:commentRangeStart w:id="4"/>
      <w:r>
        <w:rPr>
          <w:rFonts w:ascii="Aptos" w:eastAsia="Aptos" w:hAnsi="Aptos" w:cs="Times New Roman"/>
          <w:bCs/>
          <w:iCs/>
          <w:kern w:val="2"/>
          <w:sz w:val="24"/>
          <w:szCs w:val="24"/>
          <w14:ligatures w14:val="standardContextual"/>
        </w:rPr>
        <w:t>Pursuant to N.J.S.A. 18A</w:t>
      </w:r>
      <w:r w:rsidR="00F83272">
        <w:rPr>
          <w:rFonts w:ascii="Aptos" w:eastAsia="Aptos" w:hAnsi="Aptos" w:cs="Times New Roman"/>
          <w:bCs/>
          <w:iCs/>
          <w:kern w:val="2"/>
          <w:sz w:val="24"/>
          <w:szCs w:val="24"/>
          <w14:ligatures w14:val="standardContextual"/>
        </w:rPr>
        <w:t xml:space="preserve">:6-7.6 et. seq, </w:t>
      </w:r>
      <w:r w:rsidR="002750D1">
        <w:rPr>
          <w:rFonts w:ascii="Aptos" w:eastAsia="Aptos" w:hAnsi="Aptos" w:cs="Times New Roman"/>
          <w:bCs/>
          <w:iCs/>
          <w:kern w:val="2"/>
          <w:sz w:val="24"/>
          <w:szCs w:val="24"/>
          <w14:ligatures w14:val="standardContextual"/>
        </w:rPr>
        <w:t xml:space="preserve">the new </w:t>
      </w:r>
      <w:r w:rsidR="002750D1" w:rsidRPr="002750D1">
        <w:rPr>
          <w:rFonts w:ascii="Aptos" w:eastAsia="Aptos" w:hAnsi="Aptos" w:cs="Times New Roman"/>
          <w:bCs/>
          <w:iCs/>
          <w:kern w:val="2"/>
          <w:sz w:val="24"/>
          <w:szCs w:val="24"/>
          <w14:ligatures w14:val="standardContextual"/>
        </w:rPr>
        <w:t>Best practice</w:t>
      </w:r>
      <w:r w:rsidR="00097F07">
        <w:rPr>
          <w:rFonts w:ascii="Aptos" w:eastAsia="Aptos" w:hAnsi="Aptos" w:cs="Times New Roman"/>
          <w:bCs/>
          <w:iCs/>
          <w:kern w:val="2"/>
          <w:sz w:val="24"/>
          <w:szCs w:val="24"/>
          <w14:ligatures w14:val="standardContextual"/>
        </w:rPr>
        <w:t xml:space="preserve"> </w:t>
      </w:r>
      <w:r w:rsidR="002750D1" w:rsidRPr="002750D1">
        <w:rPr>
          <w:rFonts w:ascii="Aptos" w:eastAsia="Aptos" w:hAnsi="Aptos" w:cs="Times New Roman"/>
          <w:bCs/>
          <w:iCs/>
          <w:kern w:val="2"/>
          <w:sz w:val="24"/>
          <w:szCs w:val="24"/>
          <w14:ligatures w14:val="standardContextual"/>
        </w:rPr>
        <w:t>for any public employer running youth programs is to:</w:t>
      </w:r>
    </w:p>
    <w:p w14:paraId="3E0BAA70" w14:textId="77777777" w:rsidR="002750D1" w:rsidRPr="002750D1" w:rsidRDefault="002750D1" w:rsidP="00097F07">
      <w:pPr>
        <w:pStyle w:val="ListParagraph"/>
        <w:numPr>
          <w:ilvl w:val="2"/>
          <w:numId w:val="1"/>
        </w:numPr>
        <w:rPr>
          <w:rFonts w:ascii="Aptos" w:eastAsia="Aptos" w:hAnsi="Aptos" w:cs="Times New Roman"/>
          <w:bCs/>
          <w:iCs/>
          <w:kern w:val="2"/>
          <w:sz w:val="24"/>
          <w:szCs w:val="24"/>
          <w14:ligatures w14:val="standardContextual"/>
        </w:rPr>
      </w:pPr>
      <w:r w:rsidRPr="002750D1">
        <w:rPr>
          <w:rFonts w:ascii="Aptos" w:eastAsia="Aptos" w:hAnsi="Aptos" w:cs="Times New Roman"/>
          <w:bCs/>
          <w:iCs/>
          <w:kern w:val="2"/>
          <w:sz w:val="24"/>
          <w:szCs w:val="24"/>
          <w14:ligatures w14:val="standardContextual"/>
        </w:rPr>
        <w:t>Require applicants to disclose all prior employers where they had contact with minors</w:t>
      </w:r>
    </w:p>
    <w:p w14:paraId="60965EE8" w14:textId="77777777" w:rsidR="002750D1" w:rsidRPr="002750D1" w:rsidRDefault="002750D1" w:rsidP="00097F07">
      <w:pPr>
        <w:pStyle w:val="ListParagraph"/>
        <w:numPr>
          <w:ilvl w:val="2"/>
          <w:numId w:val="1"/>
        </w:numPr>
        <w:rPr>
          <w:rFonts w:ascii="Aptos" w:eastAsia="Aptos" w:hAnsi="Aptos" w:cs="Times New Roman"/>
          <w:bCs/>
          <w:iCs/>
          <w:kern w:val="2"/>
          <w:sz w:val="24"/>
          <w:szCs w:val="24"/>
          <w14:ligatures w14:val="standardContextual"/>
        </w:rPr>
      </w:pPr>
      <w:r w:rsidRPr="002750D1">
        <w:rPr>
          <w:rFonts w:ascii="Aptos" w:eastAsia="Aptos" w:hAnsi="Aptos" w:cs="Times New Roman"/>
          <w:bCs/>
          <w:iCs/>
          <w:kern w:val="2"/>
          <w:sz w:val="24"/>
          <w:szCs w:val="24"/>
          <w14:ligatures w14:val="standardContextual"/>
        </w:rPr>
        <w:t>Obtain written authorization to contact prior employers about any child abuse/sexual misconduct investigations</w:t>
      </w:r>
    </w:p>
    <w:p w14:paraId="03C3CA6B" w14:textId="77777777" w:rsidR="002750D1" w:rsidRPr="002750D1" w:rsidRDefault="002750D1" w:rsidP="00097F07">
      <w:pPr>
        <w:pStyle w:val="ListParagraph"/>
        <w:numPr>
          <w:ilvl w:val="2"/>
          <w:numId w:val="1"/>
        </w:numPr>
        <w:rPr>
          <w:rFonts w:ascii="Aptos" w:eastAsia="Aptos" w:hAnsi="Aptos" w:cs="Times New Roman"/>
          <w:bCs/>
          <w:iCs/>
          <w:kern w:val="2"/>
          <w:sz w:val="24"/>
          <w:szCs w:val="24"/>
          <w14:ligatures w14:val="standardContextual"/>
        </w:rPr>
      </w:pPr>
      <w:r w:rsidRPr="002750D1">
        <w:rPr>
          <w:rFonts w:ascii="Aptos" w:eastAsia="Aptos" w:hAnsi="Aptos" w:cs="Times New Roman"/>
          <w:bCs/>
          <w:iCs/>
          <w:kern w:val="2"/>
          <w:sz w:val="24"/>
          <w:szCs w:val="24"/>
          <w14:ligatures w14:val="standardContextual"/>
        </w:rPr>
        <w:t>Explicitly prohibit "pass the trash" agreements (agreements that suppress misconduct records in exchange for resignation</w:t>
      </w:r>
      <w:commentRangeEnd w:id="4"/>
      <w:r w:rsidR="00097F07" w:rsidRPr="002750D1">
        <w:rPr>
          <w:rStyle w:val="CommentReference"/>
          <w:rFonts w:ascii="Aptos" w:eastAsia="Aptos" w:hAnsi="Aptos" w:cs="Times New Roman"/>
          <w:bCs/>
          <w:iCs/>
          <w:kern w:val="2"/>
          <w:sz w:val="24"/>
          <w:szCs w:val="24"/>
          <w14:ligatures w14:val="standardContextual"/>
        </w:rPr>
        <w:commentReference w:id="4"/>
      </w:r>
      <w:r w:rsidRPr="002750D1">
        <w:rPr>
          <w:rFonts w:ascii="Aptos" w:eastAsia="Aptos" w:hAnsi="Aptos" w:cs="Times New Roman"/>
          <w:bCs/>
          <w:iCs/>
          <w:kern w:val="2"/>
          <w:sz w:val="24"/>
          <w:szCs w:val="24"/>
          <w14:ligatures w14:val="standardContextual"/>
        </w:rPr>
        <w:t>)</w:t>
      </w:r>
    </w:p>
    <w:p w14:paraId="490F0BC1" w14:textId="09392013" w:rsidR="0028524B" w:rsidRPr="00D47BC6" w:rsidRDefault="0028524B" w:rsidP="00097F07">
      <w:pPr>
        <w:pStyle w:val="ListParagraph"/>
        <w:spacing w:line="278" w:lineRule="auto"/>
        <w:ind w:left="1440"/>
        <w:rPr>
          <w:rFonts w:ascii="Aptos" w:eastAsia="Aptos" w:hAnsi="Aptos" w:cs="Times New Roman"/>
          <w:b/>
          <w:i/>
          <w:kern w:val="2"/>
          <w:sz w:val="24"/>
          <w:szCs w:val="24"/>
          <w14:ligatures w14:val="standardContextual"/>
        </w:rPr>
      </w:pPr>
    </w:p>
    <w:p w14:paraId="4EA82DCF" w14:textId="0758EAA6" w:rsidR="009C34A4" w:rsidRPr="00BD28D3" w:rsidRDefault="009C34A4" w:rsidP="009C34A4">
      <w:pPr>
        <w:spacing w:after="0"/>
        <w:ind w:left="720"/>
        <w:jc w:val="both"/>
        <w:rPr>
          <w:rFonts w:ascii="Verdana" w:hAnsi="Verdana"/>
        </w:rPr>
      </w:pPr>
      <w:r w:rsidRPr="00BD28D3">
        <w:rPr>
          <w:rFonts w:ascii="Verdana" w:hAnsi="Verdana"/>
        </w:rPr>
        <w:t xml:space="preserve">Many local governments hire minor children to work in their summer or seasonal programs.  It may be difficult to obtain any background information for minors.  It is recommended that the local government attempt to verify </w:t>
      </w:r>
      <w:r w:rsidRPr="00BD28D3">
        <w:rPr>
          <w:rFonts w:ascii="Verdana" w:hAnsi="Verdana"/>
        </w:rPr>
        <w:lastRenderedPageBreak/>
        <w:t xml:space="preserve">any past employment for minors between 16 and 18 years of age, with the consent of the parents or guardians.  </w:t>
      </w:r>
    </w:p>
    <w:p w14:paraId="243099C7" w14:textId="0D12CA0B" w:rsidR="0083461A" w:rsidRPr="00BD28D3" w:rsidRDefault="0083461A" w:rsidP="009C34A4">
      <w:pPr>
        <w:spacing w:after="0"/>
        <w:ind w:left="720"/>
        <w:jc w:val="both"/>
        <w:rPr>
          <w:rFonts w:ascii="Verdana" w:hAnsi="Verdana"/>
        </w:rPr>
      </w:pPr>
    </w:p>
    <w:p w14:paraId="24DDCB49" w14:textId="64AF2187" w:rsidR="0083461A" w:rsidRPr="00BD28D3" w:rsidRDefault="00381587" w:rsidP="009C34A4">
      <w:pPr>
        <w:spacing w:after="0"/>
        <w:ind w:left="720"/>
        <w:jc w:val="both"/>
        <w:rPr>
          <w:rFonts w:ascii="Verdana" w:hAnsi="Verdana"/>
        </w:rPr>
      </w:pPr>
      <w:commentRangeStart w:id="5"/>
      <w:r>
        <w:rPr>
          <w:rFonts w:ascii="Verdana" w:hAnsi="Verdana"/>
        </w:rPr>
        <w:t xml:space="preserve">Although </w:t>
      </w:r>
      <w:r w:rsidR="00520877" w:rsidRPr="00520877">
        <w:rPr>
          <w:rFonts w:ascii="Verdana" w:hAnsi="Verdana"/>
        </w:rPr>
        <w:t xml:space="preserve">State Police fingerprint-based criminal history record checks </w:t>
      </w:r>
      <w:r w:rsidR="00520877">
        <w:rPr>
          <w:rFonts w:ascii="Verdana" w:hAnsi="Verdana"/>
        </w:rPr>
        <w:t>may be time-consuming</w:t>
      </w:r>
      <w:r w:rsidR="00DE5289">
        <w:rPr>
          <w:rFonts w:ascii="Verdana" w:hAnsi="Verdana"/>
        </w:rPr>
        <w:t xml:space="preserve">, the fingerprint-based checks are the </w:t>
      </w:r>
      <w:r w:rsidR="00DE5289" w:rsidRPr="00635D02">
        <w:rPr>
          <w:rFonts w:ascii="Verdana" w:hAnsi="Verdana"/>
          <w:b/>
          <w:bCs/>
          <w:i/>
          <w:iCs/>
          <w:u w:val="single"/>
        </w:rPr>
        <w:t xml:space="preserve">strongly recommended </w:t>
      </w:r>
      <w:r w:rsidR="00C30610" w:rsidRPr="00635D02">
        <w:rPr>
          <w:rFonts w:ascii="Verdana" w:hAnsi="Verdana"/>
          <w:b/>
          <w:bCs/>
          <w:i/>
          <w:iCs/>
          <w:u w:val="single"/>
        </w:rPr>
        <w:t>and preferred method.</w:t>
      </w:r>
      <w:r w:rsidR="00C30610">
        <w:rPr>
          <w:rFonts w:ascii="Verdana" w:hAnsi="Verdana"/>
        </w:rPr>
        <w:t xml:space="preserve"> </w:t>
      </w:r>
      <w:r w:rsidR="00493B2F" w:rsidRPr="00B33949">
        <w:rPr>
          <w:rFonts w:ascii="Verdana" w:hAnsi="Verdana"/>
          <w:b/>
          <w:bCs/>
          <w:i/>
          <w:iCs/>
          <w:u w:val="single"/>
        </w:rPr>
        <w:t xml:space="preserve">It is important to note that N.J.A.C. 8:25 </w:t>
      </w:r>
      <w:r w:rsidR="00EC4435" w:rsidRPr="00B33949">
        <w:rPr>
          <w:rFonts w:ascii="Verdana" w:hAnsi="Verdana"/>
          <w:b/>
          <w:bCs/>
          <w:i/>
          <w:iCs/>
          <w:u w:val="single"/>
        </w:rPr>
        <w:t xml:space="preserve">REQUIRES State Police fingerprint-based criminal history record checks </w:t>
      </w:r>
      <w:r w:rsidR="00B33949" w:rsidRPr="00B33949">
        <w:rPr>
          <w:rFonts w:ascii="Verdana" w:hAnsi="Verdana"/>
          <w:b/>
          <w:bCs/>
          <w:i/>
          <w:iCs/>
          <w:u w:val="single"/>
        </w:rPr>
        <w:t>for Youth Camps.</w:t>
      </w:r>
      <w:r w:rsidR="00C30610">
        <w:rPr>
          <w:rFonts w:ascii="Verdana" w:hAnsi="Verdana"/>
        </w:rPr>
        <w:t xml:space="preserve"> </w:t>
      </w:r>
      <w:commentRangeEnd w:id="5"/>
      <w:r w:rsidR="00D1514C" w:rsidRPr="00BD28D3">
        <w:rPr>
          <w:rStyle w:val="CommentReference"/>
          <w:rFonts w:ascii="Verdana" w:hAnsi="Verdana"/>
          <w:sz w:val="22"/>
          <w:szCs w:val="22"/>
        </w:rPr>
        <w:commentReference w:id="5"/>
      </w:r>
    </w:p>
    <w:p w14:paraId="7EF67413" w14:textId="44613098" w:rsidR="0083461A" w:rsidRPr="00BD28D3" w:rsidRDefault="0083461A" w:rsidP="009C34A4">
      <w:pPr>
        <w:spacing w:after="0"/>
        <w:ind w:left="720"/>
        <w:jc w:val="both"/>
        <w:rPr>
          <w:rFonts w:ascii="Verdana" w:hAnsi="Verdana"/>
        </w:rPr>
      </w:pPr>
    </w:p>
    <w:p w14:paraId="5E77B8AD" w14:textId="6D05E32F" w:rsidR="00011D54" w:rsidRPr="009C34A4" w:rsidRDefault="006F17F3" w:rsidP="009C34A4">
      <w:pPr>
        <w:spacing w:after="0"/>
        <w:ind w:firstLine="720"/>
        <w:jc w:val="both"/>
        <w:rPr>
          <w:rFonts w:ascii="Verdana" w:hAnsi="Verdana"/>
          <w:u w:val="single"/>
        </w:rPr>
      </w:pPr>
      <w:r w:rsidRPr="009C34A4">
        <w:rPr>
          <w:rFonts w:ascii="Verdana" w:hAnsi="Verdana"/>
          <w:b/>
          <w:i/>
        </w:rPr>
        <w:t xml:space="preserve">Written documentation of the background check shall be maintained by the (local unit type) in perpetuity. </w:t>
      </w:r>
      <w:r w:rsidRPr="009C34A4">
        <w:rPr>
          <w:rFonts w:ascii="Verdana" w:hAnsi="Verdana"/>
          <w:u w:val="single"/>
        </w:rPr>
        <w:t xml:space="preserve"> </w:t>
      </w:r>
    </w:p>
    <w:p w14:paraId="31F4AF3F" w14:textId="77777777" w:rsidR="007425C3" w:rsidRPr="007425C3" w:rsidRDefault="007425C3" w:rsidP="002C071A">
      <w:pPr>
        <w:pStyle w:val="ListParagraph"/>
        <w:spacing w:after="0"/>
        <w:ind w:left="2160"/>
        <w:jc w:val="both"/>
        <w:rPr>
          <w:rFonts w:ascii="Verdana" w:hAnsi="Verdana"/>
          <w:u w:val="single"/>
        </w:rPr>
      </w:pPr>
    </w:p>
    <w:p w14:paraId="12F3DB08" w14:textId="3AA23FCE" w:rsidR="00D259FE" w:rsidRPr="00D259FE" w:rsidRDefault="00011D54" w:rsidP="002C071A">
      <w:pPr>
        <w:pStyle w:val="ListParagraph"/>
        <w:numPr>
          <w:ilvl w:val="2"/>
          <w:numId w:val="32"/>
        </w:numPr>
        <w:spacing w:after="0"/>
        <w:ind w:left="1044"/>
        <w:jc w:val="both"/>
        <w:rPr>
          <w:rFonts w:ascii="Verdana" w:hAnsi="Verdana"/>
          <w:u w:val="single"/>
        </w:rPr>
      </w:pPr>
      <w:r w:rsidRPr="007425C3">
        <w:rPr>
          <w:rFonts w:ascii="Verdana" w:hAnsi="Verdana"/>
        </w:rPr>
        <w:t>Background checks that</w:t>
      </w:r>
      <w:r w:rsidR="00D259FE">
        <w:rPr>
          <w:rFonts w:ascii="Verdana" w:hAnsi="Verdana"/>
        </w:rPr>
        <w:t xml:space="preserve"> disclose a</w:t>
      </w:r>
      <w:r w:rsidRPr="007425C3">
        <w:rPr>
          <w:rFonts w:ascii="Verdana" w:hAnsi="Verdana"/>
        </w:rPr>
        <w:t xml:space="preserve">ny negative or questionable results must be reviewed and approved by the (local unit type) </w:t>
      </w:r>
      <w:r w:rsidRPr="007425C3">
        <w:rPr>
          <w:rFonts w:ascii="Verdana" w:hAnsi="Verdana"/>
          <w:b/>
          <w:i/>
          <w:u w:val="single"/>
        </w:rPr>
        <w:t>prior to</w:t>
      </w:r>
      <w:r w:rsidRPr="007425C3">
        <w:rPr>
          <w:rFonts w:ascii="Verdana" w:hAnsi="Verdana"/>
        </w:rPr>
        <w:t xml:space="preserve"> the individual being hired and/or working with minors. </w:t>
      </w:r>
      <w:r w:rsidRPr="007425C3">
        <w:rPr>
          <w:rFonts w:ascii="Verdana" w:hAnsi="Verdana"/>
          <w:b/>
          <w:u w:val="single"/>
        </w:rPr>
        <w:t xml:space="preserve">Provisional hiring </w:t>
      </w:r>
      <w:r w:rsidR="00B90A87" w:rsidRPr="00400054">
        <w:rPr>
          <w:rFonts w:ascii="Verdana" w:hAnsi="Verdana"/>
          <w:b/>
          <w:u w:val="single"/>
        </w:rPr>
        <w:t>should</w:t>
      </w:r>
      <w:r w:rsidR="00B90A87">
        <w:rPr>
          <w:rFonts w:ascii="Verdana" w:hAnsi="Verdana"/>
          <w:b/>
          <w:u w:val="single"/>
        </w:rPr>
        <w:t xml:space="preserve"> </w:t>
      </w:r>
      <w:r w:rsidRPr="007425C3">
        <w:rPr>
          <w:rFonts w:ascii="Verdana" w:hAnsi="Verdana"/>
          <w:b/>
          <w:u w:val="single"/>
        </w:rPr>
        <w:t xml:space="preserve">not </w:t>
      </w:r>
      <w:r w:rsidR="00B90A87">
        <w:rPr>
          <w:rFonts w:ascii="Verdana" w:hAnsi="Verdana"/>
          <w:b/>
          <w:u w:val="single"/>
        </w:rPr>
        <w:t xml:space="preserve">be </w:t>
      </w:r>
      <w:r w:rsidRPr="007425C3">
        <w:rPr>
          <w:rFonts w:ascii="Verdana" w:hAnsi="Verdana"/>
          <w:b/>
          <w:u w:val="single"/>
        </w:rPr>
        <w:t>permitted</w:t>
      </w:r>
      <w:r w:rsidRPr="007425C3">
        <w:rPr>
          <w:rFonts w:ascii="Verdana" w:hAnsi="Verdana"/>
        </w:rPr>
        <w:t xml:space="preserve">.  </w:t>
      </w:r>
    </w:p>
    <w:p w14:paraId="30267EE6" w14:textId="77777777" w:rsidR="005C3AD7" w:rsidRPr="00D259FE" w:rsidRDefault="005C3AD7" w:rsidP="003C08D9">
      <w:pPr>
        <w:pStyle w:val="ListParagraph"/>
        <w:spacing w:after="0"/>
        <w:rPr>
          <w:rFonts w:ascii="Verdana" w:hAnsi="Verdana"/>
        </w:rPr>
      </w:pPr>
    </w:p>
    <w:p w14:paraId="3BBC98EF" w14:textId="2E23C336" w:rsidR="007425C3" w:rsidRPr="00957C5D" w:rsidRDefault="006F17F3" w:rsidP="007973A6">
      <w:pPr>
        <w:pStyle w:val="ListParagraph"/>
        <w:numPr>
          <w:ilvl w:val="2"/>
          <w:numId w:val="32"/>
        </w:numPr>
        <w:spacing w:after="0"/>
        <w:ind w:left="1044"/>
        <w:jc w:val="both"/>
        <w:rPr>
          <w:rFonts w:ascii="Verdana" w:hAnsi="Verdana"/>
          <w:u w:val="single"/>
        </w:rPr>
      </w:pPr>
      <w:r w:rsidRPr="00957C5D">
        <w:rPr>
          <w:rFonts w:ascii="Verdana" w:hAnsi="Verdana"/>
        </w:rPr>
        <w:t xml:space="preserve">All prospective employees and volunteers must complete the training </w:t>
      </w:r>
      <w:r w:rsidR="00B67108" w:rsidRPr="00957C5D">
        <w:rPr>
          <w:rFonts w:ascii="Verdana" w:hAnsi="Verdana"/>
        </w:rPr>
        <w:t xml:space="preserve">adopted by the (local unit type) </w:t>
      </w:r>
      <w:r w:rsidRPr="00957C5D">
        <w:rPr>
          <w:rFonts w:ascii="Verdana" w:hAnsi="Verdana"/>
          <w:b/>
          <w:i/>
          <w:u w:val="single"/>
        </w:rPr>
        <w:t>PRIOR TO</w:t>
      </w:r>
      <w:r w:rsidRPr="00957C5D">
        <w:rPr>
          <w:rFonts w:ascii="Verdana" w:hAnsi="Verdana"/>
        </w:rPr>
        <w:t xml:space="preserve"> starting employment or volunteer service.  </w:t>
      </w:r>
      <w:r w:rsidRPr="00957C5D">
        <w:rPr>
          <w:rFonts w:ascii="Verdana" w:hAnsi="Verdana"/>
          <w:b/>
          <w:u w:val="single"/>
        </w:rPr>
        <w:t>In addition</w:t>
      </w:r>
      <w:r w:rsidR="00204713" w:rsidRPr="00957C5D">
        <w:rPr>
          <w:rFonts w:ascii="Verdana" w:hAnsi="Verdana"/>
          <w:b/>
          <w:u w:val="single"/>
        </w:rPr>
        <w:t xml:space="preserve"> to completing the training course</w:t>
      </w:r>
      <w:r w:rsidR="00141B43" w:rsidRPr="00957C5D">
        <w:rPr>
          <w:rFonts w:ascii="Verdana" w:hAnsi="Verdana"/>
          <w:b/>
          <w:u w:val="single"/>
        </w:rPr>
        <w:t xml:space="preserve"> adopted by the (local unit type)</w:t>
      </w:r>
      <w:r w:rsidRPr="00957C5D">
        <w:rPr>
          <w:rFonts w:ascii="Verdana" w:hAnsi="Verdana"/>
          <w:b/>
          <w:u w:val="single"/>
        </w:rPr>
        <w:t>,</w:t>
      </w:r>
      <w:r w:rsidRPr="00957C5D">
        <w:rPr>
          <w:rFonts w:ascii="Verdana" w:hAnsi="Verdana"/>
        </w:rPr>
        <w:t xml:space="preserve"> </w:t>
      </w:r>
      <w:r w:rsidR="00B90A87" w:rsidRPr="00400054">
        <w:rPr>
          <w:rFonts w:ascii="Verdana" w:hAnsi="Verdana"/>
        </w:rPr>
        <w:t>it is highly recommended that</w:t>
      </w:r>
      <w:r w:rsidR="00B90A87" w:rsidRPr="00957C5D">
        <w:rPr>
          <w:rFonts w:ascii="Verdana" w:hAnsi="Verdana"/>
        </w:rPr>
        <w:t xml:space="preserve"> </w:t>
      </w:r>
      <w:r w:rsidRPr="00957C5D">
        <w:rPr>
          <w:rFonts w:ascii="Verdana" w:hAnsi="Verdana"/>
        </w:rPr>
        <w:t xml:space="preserve">all volunteer coaches complete the Rutgers </w:t>
      </w:r>
      <w:r w:rsidR="00204713" w:rsidRPr="00957C5D">
        <w:rPr>
          <w:rFonts w:ascii="Verdana" w:hAnsi="Verdana"/>
        </w:rPr>
        <w:t>SAFETY Clinic course (</w:t>
      </w:r>
      <w:r w:rsidR="00204713" w:rsidRPr="00957C5D">
        <w:rPr>
          <w:rFonts w:ascii="Verdana" w:hAnsi="Verdana"/>
          <w:i/>
          <w:iCs/>
        </w:rPr>
        <w:t>Sports Awareness for Educating Today's Youth ™</w:t>
      </w:r>
      <w:r w:rsidR="00204713" w:rsidRPr="00957C5D">
        <w:rPr>
          <w:rFonts w:ascii="Verdana" w:hAnsi="Verdana"/>
        </w:rPr>
        <w:t>)</w:t>
      </w:r>
      <w:r w:rsidR="00957C5D" w:rsidRPr="00957C5D">
        <w:rPr>
          <w:rFonts w:ascii="Verdana" w:hAnsi="Verdana"/>
        </w:rPr>
        <w:t>,</w:t>
      </w:r>
      <w:r w:rsidR="00204713" w:rsidRPr="00957C5D">
        <w:rPr>
          <w:rFonts w:ascii="Verdana" w:hAnsi="Verdana"/>
        </w:rPr>
        <w:t xml:space="preserve"> which is a three-hour program that meets the </w:t>
      </w:r>
      <w:hyperlink r:id="rId16" w:history="1">
        <w:r w:rsidR="00204713" w:rsidRPr="00957C5D">
          <w:rPr>
            <w:rFonts w:ascii="Verdana" w:hAnsi="Verdana"/>
          </w:rPr>
          <w:t>"Minimum Standards for Volunteer Coaches Safety Orientation and Training Skills Programs"</w:t>
        </w:r>
      </w:hyperlink>
      <w:r w:rsidR="00204713" w:rsidRPr="00957C5D">
        <w:rPr>
          <w:rFonts w:ascii="Verdana" w:hAnsi="Verdana"/>
        </w:rPr>
        <w:t xml:space="preserve"> under (N.J.A.C. 5:52) and provides partial civil immunity protection to volunteer coaches under the </w:t>
      </w:r>
      <w:hyperlink r:id="rId17" w:history="1">
        <w:r w:rsidR="00204713" w:rsidRPr="00957C5D">
          <w:rPr>
            <w:rFonts w:ascii="Verdana" w:hAnsi="Verdana"/>
          </w:rPr>
          <w:t>"Little League Law"</w:t>
        </w:r>
      </w:hyperlink>
      <w:r w:rsidR="00204713" w:rsidRPr="00957C5D">
        <w:rPr>
          <w:rFonts w:ascii="Verdana" w:hAnsi="Verdana"/>
        </w:rPr>
        <w:t xml:space="preserve"> (2A:62A-6 et. seq.)</w:t>
      </w:r>
      <w:r w:rsidRPr="00957C5D">
        <w:rPr>
          <w:rFonts w:ascii="Verdana" w:hAnsi="Verdana"/>
        </w:rPr>
        <w:t xml:space="preserve"> </w:t>
      </w:r>
      <w:r w:rsidR="00B90A87" w:rsidRPr="00400054">
        <w:rPr>
          <w:rFonts w:ascii="Verdana" w:hAnsi="Verdana"/>
        </w:rPr>
        <w:t xml:space="preserve">The current Rutgers Safety Clinic Course includes a module on the sexual abuse of minors.  If coaches completed the Rutgers course more than five years ago </w:t>
      </w:r>
      <w:r w:rsidR="00957C5D" w:rsidRPr="00400054">
        <w:rPr>
          <w:rFonts w:ascii="Verdana" w:hAnsi="Verdana"/>
        </w:rPr>
        <w:t xml:space="preserve">and it did not have </w:t>
      </w:r>
      <w:r w:rsidR="00B90A87" w:rsidRPr="00400054">
        <w:rPr>
          <w:rFonts w:ascii="Verdana" w:hAnsi="Verdana"/>
        </w:rPr>
        <w:t>any training on the sexual abuse of minors, it is highly recommended that the coaches be required to watch the video on</w:t>
      </w:r>
      <w:r w:rsidR="00957C5D" w:rsidRPr="00400054">
        <w:rPr>
          <w:rFonts w:ascii="Verdana" w:hAnsi="Verdana"/>
        </w:rPr>
        <w:t xml:space="preserve"> the MEL website.</w:t>
      </w:r>
      <w:r w:rsidR="00B90A87" w:rsidRPr="00400054">
        <w:rPr>
          <w:rFonts w:ascii="Verdana" w:hAnsi="Verdana"/>
        </w:rPr>
        <w:t xml:space="preserve"> </w:t>
      </w:r>
      <w:r w:rsidR="00957C5D" w:rsidRPr="00400054">
        <w:rPr>
          <w:rFonts w:ascii="Verdana" w:hAnsi="Verdana"/>
        </w:rPr>
        <w:t xml:space="preserve">Documentation verifying that the coaches watched and understood their responsibilities must be kept to confirm that the training was completed.  </w:t>
      </w:r>
    </w:p>
    <w:p w14:paraId="26CE6AB8" w14:textId="77777777" w:rsidR="00957C5D" w:rsidRPr="00957C5D" w:rsidRDefault="00957C5D" w:rsidP="00957C5D">
      <w:pPr>
        <w:pStyle w:val="ListParagraph"/>
        <w:spacing w:after="0"/>
        <w:ind w:left="1044"/>
        <w:jc w:val="both"/>
        <w:rPr>
          <w:rFonts w:ascii="Verdana" w:hAnsi="Verdana"/>
          <w:u w:val="single"/>
        </w:rPr>
      </w:pPr>
    </w:p>
    <w:p w14:paraId="4D43E044" w14:textId="6089E12E" w:rsidR="00D55A76" w:rsidRPr="00D259FE" w:rsidRDefault="00B90A87" w:rsidP="002C071A">
      <w:pPr>
        <w:pStyle w:val="ListParagraph"/>
        <w:numPr>
          <w:ilvl w:val="2"/>
          <w:numId w:val="32"/>
        </w:numPr>
        <w:spacing w:after="0"/>
        <w:ind w:left="1044"/>
        <w:jc w:val="both"/>
        <w:rPr>
          <w:rFonts w:ascii="Verdana" w:hAnsi="Verdana"/>
          <w:u w:val="single"/>
        </w:rPr>
      </w:pPr>
      <w:r>
        <w:rPr>
          <w:rFonts w:ascii="Verdana" w:hAnsi="Verdana"/>
        </w:rPr>
        <w:t>The (local unit type) shall</w:t>
      </w:r>
      <w:r w:rsidR="00011D54" w:rsidRPr="007425C3">
        <w:rPr>
          <w:rFonts w:ascii="Verdana" w:hAnsi="Verdana"/>
        </w:rPr>
        <w:t xml:space="preserve"> </w:t>
      </w:r>
      <w:r w:rsidRPr="00400054">
        <w:rPr>
          <w:rFonts w:ascii="Verdana" w:hAnsi="Verdana"/>
        </w:rPr>
        <w:t>periodically</w:t>
      </w:r>
      <w:r w:rsidR="00400054">
        <w:rPr>
          <w:rFonts w:ascii="Verdana" w:hAnsi="Verdana"/>
        </w:rPr>
        <w:t xml:space="preserve"> </w:t>
      </w:r>
      <w:commentRangeStart w:id="6"/>
      <w:r w:rsidR="00400054">
        <w:rPr>
          <w:rFonts w:ascii="Verdana" w:hAnsi="Verdana"/>
        </w:rPr>
        <w:t>(no less than every two years)</w:t>
      </w:r>
      <w:commentRangeEnd w:id="6"/>
      <w:r w:rsidR="00400054">
        <w:rPr>
          <w:rStyle w:val="CommentReference"/>
          <w:rFonts w:ascii="Verdana" w:hAnsi="Verdana"/>
          <w:sz w:val="22"/>
          <w:szCs w:val="22"/>
        </w:rPr>
        <w:commentReference w:id="6"/>
      </w:r>
      <w:r>
        <w:rPr>
          <w:rFonts w:ascii="Verdana" w:hAnsi="Verdana"/>
        </w:rPr>
        <w:t xml:space="preserve"> </w:t>
      </w:r>
      <w:r w:rsidR="00011D54" w:rsidRPr="007425C3">
        <w:rPr>
          <w:rFonts w:ascii="Verdana" w:hAnsi="Verdana"/>
        </w:rPr>
        <w:t xml:space="preserve">re-check </w:t>
      </w:r>
      <w:r w:rsidR="00305E7C" w:rsidRPr="007425C3">
        <w:rPr>
          <w:rFonts w:ascii="Verdana" w:hAnsi="Verdana"/>
        </w:rPr>
        <w:t xml:space="preserve">and document </w:t>
      </w:r>
      <w:r w:rsidR="00011D54" w:rsidRPr="007425C3">
        <w:rPr>
          <w:rFonts w:ascii="Verdana" w:hAnsi="Verdana"/>
        </w:rPr>
        <w:t>the Megan</w:t>
      </w:r>
      <w:r w:rsidR="009C34A4">
        <w:rPr>
          <w:rFonts w:ascii="Verdana" w:hAnsi="Verdana"/>
        </w:rPr>
        <w:t>'</w:t>
      </w:r>
      <w:r w:rsidR="00011D54" w:rsidRPr="007425C3">
        <w:rPr>
          <w:rFonts w:ascii="Verdana" w:hAnsi="Verdana"/>
        </w:rPr>
        <w:t>s Law directory for New Jersey to make certain that c</w:t>
      </w:r>
      <w:r>
        <w:rPr>
          <w:rFonts w:ascii="Verdana" w:hAnsi="Verdana"/>
        </w:rPr>
        <w:t xml:space="preserve">urrent employees are not listed.  </w:t>
      </w:r>
      <w:r w:rsidR="00011D54" w:rsidRPr="007425C3">
        <w:rPr>
          <w:rFonts w:ascii="Verdana" w:hAnsi="Verdana"/>
        </w:rPr>
        <w:t xml:space="preserve">  </w:t>
      </w:r>
    </w:p>
    <w:p w14:paraId="3FFF6992" w14:textId="77777777" w:rsidR="00D259FE" w:rsidRPr="002C071A" w:rsidRDefault="005C3AD7" w:rsidP="002C071A">
      <w:pPr>
        <w:pStyle w:val="ListParagraph"/>
        <w:tabs>
          <w:tab w:val="left" w:pos="4538"/>
        </w:tabs>
        <w:spacing w:after="0"/>
        <w:jc w:val="both"/>
        <w:rPr>
          <w:rFonts w:ascii="Verdana" w:hAnsi="Verdana"/>
        </w:rPr>
      </w:pPr>
      <w:r w:rsidRPr="002C071A">
        <w:rPr>
          <w:rFonts w:ascii="Verdana" w:hAnsi="Verdana"/>
        </w:rPr>
        <w:tab/>
      </w:r>
    </w:p>
    <w:p w14:paraId="4481C9D9" w14:textId="111DF8FE" w:rsidR="00D259FE" w:rsidRPr="00EF6FC7" w:rsidRDefault="00D259FE" w:rsidP="002C071A">
      <w:pPr>
        <w:pStyle w:val="ListParagraph"/>
        <w:numPr>
          <w:ilvl w:val="2"/>
          <w:numId w:val="32"/>
        </w:numPr>
        <w:spacing w:after="0"/>
        <w:ind w:left="1044"/>
        <w:jc w:val="both"/>
        <w:rPr>
          <w:rFonts w:ascii="Verdana" w:hAnsi="Verdana"/>
          <w:u w:val="single"/>
        </w:rPr>
      </w:pPr>
      <w:r>
        <w:rPr>
          <w:rFonts w:ascii="Verdana" w:hAnsi="Verdana"/>
        </w:rPr>
        <w:t>Once employed, a</w:t>
      </w:r>
      <w:r w:rsidRPr="007425C3">
        <w:rPr>
          <w:rFonts w:ascii="Verdana" w:hAnsi="Verdana"/>
        </w:rPr>
        <w:t>uthorized Adults who are employed are required to notify the appropriate Human Resources representative of an arrest (charged with a misdemeanor or felony) or conviction for an offense within 72 hours of knowledge of the arrest or conviction</w:t>
      </w:r>
      <w:r w:rsidR="00B90A87">
        <w:rPr>
          <w:rFonts w:ascii="Verdana" w:hAnsi="Verdana"/>
        </w:rPr>
        <w:t xml:space="preserve"> </w:t>
      </w:r>
      <w:r w:rsidR="00B90A87" w:rsidRPr="00400054">
        <w:rPr>
          <w:rFonts w:ascii="Verdana" w:hAnsi="Verdana"/>
        </w:rPr>
        <w:t>in order to ascertain the fitness of those em</w:t>
      </w:r>
      <w:r w:rsidR="00957C5D" w:rsidRPr="00400054">
        <w:rPr>
          <w:rFonts w:ascii="Verdana" w:hAnsi="Verdana"/>
        </w:rPr>
        <w:t>ployees and volunteers to inter</w:t>
      </w:r>
      <w:r w:rsidR="00B90A87" w:rsidRPr="00400054">
        <w:rPr>
          <w:rFonts w:ascii="Verdana" w:hAnsi="Verdana"/>
        </w:rPr>
        <w:t>act with children</w:t>
      </w:r>
      <w:r w:rsidRPr="007425C3">
        <w:rPr>
          <w:rFonts w:ascii="Verdana" w:hAnsi="Verdana"/>
        </w:rPr>
        <w:t xml:space="preserve">. </w:t>
      </w:r>
    </w:p>
    <w:p w14:paraId="334CF032" w14:textId="77777777" w:rsidR="00EF6FC7" w:rsidRPr="00EF6FC7" w:rsidRDefault="00EF6FC7" w:rsidP="00EF6FC7">
      <w:pPr>
        <w:pStyle w:val="ListParagraph"/>
        <w:rPr>
          <w:rFonts w:ascii="Verdana" w:hAnsi="Verdana"/>
          <w:u w:val="single"/>
        </w:rPr>
      </w:pPr>
    </w:p>
    <w:p w14:paraId="35665EBB" w14:textId="77777777" w:rsidR="00EF6FC7" w:rsidRDefault="00EF6FC7" w:rsidP="00EF6FC7">
      <w:pPr>
        <w:pStyle w:val="ListParagraph"/>
        <w:spacing w:after="0"/>
        <w:ind w:left="1044"/>
        <w:jc w:val="both"/>
        <w:rPr>
          <w:rFonts w:ascii="Verdana" w:hAnsi="Verdana"/>
          <w:u w:val="single"/>
        </w:rPr>
      </w:pPr>
    </w:p>
    <w:p w14:paraId="74CD5DF2" w14:textId="77777777" w:rsidR="00EF6FC7" w:rsidRPr="002C071A" w:rsidRDefault="00EF6FC7" w:rsidP="00EF6FC7">
      <w:pPr>
        <w:pStyle w:val="ListParagraph"/>
        <w:spacing w:after="0"/>
        <w:ind w:left="1044"/>
        <w:jc w:val="both"/>
        <w:rPr>
          <w:rFonts w:ascii="Verdana" w:hAnsi="Verdana"/>
          <w:u w:val="single"/>
        </w:rPr>
      </w:pPr>
    </w:p>
    <w:p w14:paraId="4229726F" w14:textId="77777777" w:rsidR="005C3AD7" w:rsidRPr="002C071A" w:rsidRDefault="005C3AD7" w:rsidP="002C071A">
      <w:pPr>
        <w:pStyle w:val="ListParagraph"/>
        <w:spacing w:after="0"/>
        <w:rPr>
          <w:rFonts w:ascii="Verdana" w:hAnsi="Verdana"/>
          <w:u w:val="single"/>
        </w:rPr>
      </w:pPr>
    </w:p>
    <w:p w14:paraId="4B17D5AE" w14:textId="77777777" w:rsidR="00204713" w:rsidRPr="003C08D9" w:rsidRDefault="009E5A35" w:rsidP="003C08D9">
      <w:pPr>
        <w:pStyle w:val="Heading3"/>
        <w:numPr>
          <w:ilvl w:val="0"/>
          <w:numId w:val="1"/>
        </w:numPr>
        <w:rPr>
          <w:rFonts w:ascii="Verdana" w:hAnsi="Verdana"/>
          <w:sz w:val="24"/>
          <w:szCs w:val="24"/>
        </w:rPr>
      </w:pPr>
      <w:r w:rsidRPr="003C08D9">
        <w:rPr>
          <w:rFonts w:ascii="Verdana" w:hAnsi="Verdana" w:cs="Arial"/>
          <w:b/>
          <w:color w:val="1F4E79" w:themeColor="accent1" w:themeShade="80"/>
          <w:sz w:val="24"/>
          <w:szCs w:val="24"/>
          <w:u w:val="single"/>
          <w:lang w:val="en"/>
        </w:rPr>
        <w:t>P</w:t>
      </w:r>
      <w:r w:rsidR="00420255" w:rsidRPr="003C08D9">
        <w:rPr>
          <w:rFonts w:ascii="Verdana" w:hAnsi="Verdana" w:cs="Arial"/>
          <w:b/>
          <w:color w:val="1F4E79" w:themeColor="accent1" w:themeShade="80"/>
          <w:sz w:val="24"/>
          <w:szCs w:val="24"/>
          <w:u w:val="single"/>
          <w:lang w:val="en"/>
        </w:rPr>
        <w:t xml:space="preserve">rocedures </w:t>
      </w:r>
      <w:r w:rsidRPr="003C08D9">
        <w:rPr>
          <w:rFonts w:ascii="Verdana" w:hAnsi="Verdana" w:cs="Arial"/>
          <w:b/>
          <w:color w:val="1F4E79" w:themeColor="accent1" w:themeShade="80"/>
          <w:sz w:val="24"/>
          <w:szCs w:val="24"/>
          <w:u w:val="single"/>
          <w:lang w:val="en"/>
        </w:rPr>
        <w:t xml:space="preserve">and </w:t>
      </w:r>
      <w:r w:rsidR="00204713" w:rsidRPr="003C08D9">
        <w:rPr>
          <w:rFonts w:ascii="Verdana" w:hAnsi="Verdana" w:cs="Arial"/>
          <w:b/>
          <w:color w:val="1F4E79" w:themeColor="accent1" w:themeShade="80"/>
          <w:sz w:val="24"/>
          <w:szCs w:val="24"/>
          <w:u w:val="single"/>
          <w:lang w:val="en"/>
        </w:rPr>
        <w:t>Responsibilities of Officials:</w:t>
      </w:r>
    </w:p>
    <w:p w14:paraId="6C6D4761" w14:textId="77777777" w:rsidR="00B771B4" w:rsidRPr="00B771B4" w:rsidRDefault="00B771B4" w:rsidP="003C08D9">
      <w:pPr>
        <w:pStyle w:val="ListParagraph"/>
        <w:spacing w:after="0"/>
        <w:ind w:left="2880"/>
        <w:rPr>
          <w:rFonts w:ascii="Verdana" w:hAnsi="Verdana"/>
          <w:u w:val="single"/>
        </w:rPr>
      </w:pPr>
    </w:p>
    <w:p w14:paraId="375845E8" w14:textId="01C7983C" w:rsidR="003C08D9" w:rsidRDefault="00B771B4" w:rsidP="002C071A">
      <w:pPr>
        <w:spacing w:after="0"/>
        <w:ind w:left="720"/>
        <w:jc w:val="both"/>
        <w:rPr>
          <w:rFonts w:ascii="Verdana" w:hAnsi="Verdana"/>
        </w:rPr>
      </w:pPr>
      <w:r w:rsidRPr="00957C5D">
        <w:rPr>
          <w:rFonts w:ascii="Verdana" w:hAnsi="Verdana"/>
          <w:b/>
          <w:i/>
          <w:u w:val="single"/>
        </w:rPr>
        <w:t xml:space="preserve">Under New Jersey Law, an official may be held liable for the abuse or neglect of a child if he or she fails to implement appropriate safeguards to protect the child while the minor has been entrusted to the care of </w:t>
      </w:r>
      <w:r w:rsidRPr="0010486E">
        <w:rPr>
          <w:rFonts w:ascii="Verdana" w:hAnsi="Verdana"/>
          <w:b/>
          <w:i/>
          <w:u w:val="single"/>
        </w:rPr>
        <w:t xml:space="preserve">the </w:t>
      </w:r>
      <w:r w:rsidR="00957C5D" w:rsidRPr="0010486E">
        <w:rPr>
          <w:rFonts w:ascii="Verdana" w:hAnsi="Verdana"/>
          <w:b/>
          <w:i/>
          <w:u w:val="single"/>
        </w:rPr>
        <w:t>INSERT YOUR AGENCY</w:t>
      </w:r>
      <w:r w:rsidRPr="0010486E">
        <w:rPr>
          <w:rFonts w:ascii="Verdana" w:hAnsi="Verdana"/>
          <w:b/>
          <w:i/>
          <w:u w:val="single"/>
        </w:rPr>
        <w:t>.</w:t>
      </w:r>
      <w:r w:rsidRPr="00F4094A">
        <w:rPr>
          <w:rFonts w:ascii="Verdana" w:hAnsi="Verdana"/>
        </w:rPr>
        <w:t xml:space="preserve">  Most importantly, recent changes in the law in New Jersey extended the statute of limitations for child abuse and neglect cases substantially, thus placing local officials and employees at a far greater risk.  </w:t>
      </w:r>
    </w:p>
    <w:p w14:paraId="507E9DE3" w14:textId="77777777" w:rsidR="00B771B4" w:rsidRPr="00F4094A" w:rsidRDefault="00B771B4" w:rsidP="003C08D9">
      <w:pPr>
        <w:spacing w:after="0"/>
        <w:ind w:left="720"/>
        <w:jc w:val="both"/>
        <w:rPr>
          <w:rFonts w:ascii="Verdana" w:hAnsi="Verdana"/>
        </w:rPr>
      </w:pPr>
      <w:r w:rsidRPr="00F4094A">
        <w:rPr>
          <w:rFonts w:ascii="Verdana" w:hAnsi="Verdana"/>
        </w:rPr>
        <w:t xml:space="preserve">A valid cause of action </w:t>
      </w:r>
      <w:r w:rsidR="00B1534A" w:rsidRPr="00F4094A">
        <w:rPr>
          <w:rFonts w:ascii="Verdana" w:hAnsi="Verdana"/>
        </w:rPr>
        <w:t>can be filed b</w:t>
      </w:r>
      <w:r w:rsidRPr="00F4094A">
        <w:rPr>
          <w:rFonts w:ascii="Verdana" w:hAnsi="Verdana"/>
        </w:rPr>
        <w:t xml:space="preserve">y an alleged victim well after the official has left office.  It is, therefore, critically important for officials to establish and monitor policies and procedures designed to safeguard minors entrusted to the care of the (local unit type).  </w:t>
      </w:r>
    </w:p>
    <w:p w14:paraId="0619C9A5" w14:textId="77777777" w:rsidR="00957C5D" w:rsidRDefault="00957C5D" w:rsidP="003C08D9">
      <w:pPr>
        <w:pStyle w:val="ListParagraph"/>
        <w:spacing w:after="0"/>
        <w:ind w:left="2880"/>
        <w:rPr>
          <w:rFonts w:ascii="Verdana" w:hAnsi="Verdana"/>
        </w:rPr>
      </w:pPr>
    </w:p>
    <w:p w14:paraId="4073CC5D" w14:textId="57256793" w:rsidR="00204713" w:rsidRPr="00F4094A" w:rsidRDefault="00204713" w:rsidP="002C071A">
      <w:pPr>
        <w:pStyle w:val="ListParagraph"/>
        <w:numPr>
          <w:ilvl w:val="3"/>
          <w:numId w:val="1"/>
        </w:numPr>
        <w:spacing w:after="0"/>
        <w:ind w:left="1080"/>
        <w:rPr>
          <w:rFonts w:ascii="Verdana" w:hAnsi="Verdana"/>
        </w:rPr>
      </w:pPr>
      <w:r w:rsidRPr="00F4094A">
        <w:rPr>
          <w:rFonts w:ascii="Verdana" w:hAnsi="Verdana"/>
        </w:rPr>
        <w:t>Officials of the</w:t>
      </w:r>
      <w:r w:rsidR="00957C5D" w:rsidRPr="00957C5D">
        <w:rPr>
          <w:rFonts w:ascii="Verdana" w:hAnsi="Verdana"/>
          <w:b/>
          <w:i/>
          <w:highlight w:val="yellow"/>
          <w:u w:val="single"/>
        </w:rPr>
        <w:t xml:space="preserve"> </w:t>
      </w:r>
      <w:r w:rsidR="00957C5D" w:rsidRPr="0073625E">
        <w:rPr>
          <w:rFonts w:ascii="Verdana" w:hAnsi="Verdana"/>
          <w:b/>
          <w:i/>
          <w:highlight w:val="yellow"/>
          <w:u w:val="single"/>
        </w:rPr>
        <w:t>INSERT YOUR AGENCY</w:t>
      </w:r>
      <w:r w:rsidRPr="00F4094A">
        <w:rPr>
          <w:rFonts w:ascii="Verdana" w:hAnsi="Verdana"/>
        </w:rPr>
        <w:t xml:space="preserve"> </w:t>
      </w:r>
      <w:r w:rsidR="006027D5">
        <w:rPr>
          <w:rFonts w:ascii="Verdana" w:hAnsi="Verdana"/>
        </w:rPr>
        <w:t xml:space="preserve">are required to </w:t>
      </w:r>
      <w:r w:rsidRPr="00F4094A">
        <w:rPr>
          <w:rFonts w:ascii="Verdana" w:hAnsi="Verdana"/>
        </w:rPr>
        <w:t>:</w:t>
      </w:r>
    </w:p>
    <w:p w14:paraId="3573D092" w14:textId="77777777" w:rsidR="00D259FE" w:rsidRPr="00D259FE" w:rsidRDefault="00D259FE" w:rsidP="003C08D9">
      <w:pPr>
        <w:pStyle w:val="ListParagraph"/>
        <w:spacing w:after="0"/>
        <w:ind w:left="2880"/>
        <w:rPr>
          <w:rFonts w:ascii="Verdana" w:hAnsi="Verdana"/>
        </w:rPr>
      </w:pPr>
    </w:p>
    <w:p w14:paraId="37154123" w14:textId="0D56BB31" w:rsidR="0021443D" w:rsidRDefault="00204713" w:rsidP="002C071A">
      <w:pPr>
        <w:pStyle w:val="ListParagraph"/>
        <w:numPr>
          <w:ilvl w:val="5"/>
          <w:numId w:val="1"/>
        </w:numPr>
        <w:spacing w:after="0"/>
        <w:ind w:left="1260"/>
        <w:jc w:val="both"/>
        <w:rPr>
          <w:rFonts w:ascii="Verdana" w:hAnsi="Verdana"/>
        </w:rPr>
      </w:pPr>
      <w:r w:rsidRPr="007425C3">
        <w:rPr>
          <w:rFonts w:ascii="Verdana" w:hAnsi="Verdana"/>
        </w:rPr>
        <w:t xml:space="preserve">Complete the </w:t>
      </w:r>
      <w:r w:rsidR="009E5A35" w:rsidRPr="007425C3">
        <w:rPr>
          <w:rFonts w:ascii="Verdana" w:hAnsi="Verdana"/>
        </w:rPr>
        <w:t xml:space="preserve">initial </w:t>
      </w:r>
      <w:r w:rsidRPr="007425C3">
        <w:rPr>
          <w:rFonts w:ascii="Verdana" w:hAnsi="Verdana"/>
        </w:rPr>
        <w:t xml:space="preserve">training course </w:t>
      </w:r>
      <w:r w:rsidR="00141B43">
        <w:rPr>
          <w:rFonts w:ascii="Verdana" w:hAnsi="Verdana"/>
        </w:rPr>
        <w:t>adopted by the</w:t>
      </w:r>
      <w:r w:rsidR="00957C5D" w:rsidRPr="00957C5D">
        <w:rPr>
          <w:rFonts w:ascii="Verdana" w:hAnsi="Verdana"/>
          <w:b/>
          <w:i/>
          <w:highlight w:val="yellow"/>
          <w:u w:val="single"/>
        </w:rPr>
        <w:t xml:space="preserve"> </w:t>
      </w:r>
      <w:r w:rsidR="00957C5D" w:rsidRPr="0073625E">
        <w:rPr>
          <w:rFonts w:ascii="Verdana" w:hAnsi="Verdana"/>
          <w:b/>
          <w:i/>
          <w:highlight w:val="yellow"/>
          <w:u w:val="single"/>
        </w:rPr>
        <w:t>INSERT YOUR AGENCY</w:t>
      </w:r>
      <w:r w:rsidR="00B67108">
        <w:rPr>
          <w:rFonts w:ascii="Verdana" w:hAnsi="Verdana"/>
        </w:rPr>
        <w:t xml:space="preserve">, </w:t>
      </w:r>
      <w:r w:rsidR="009E5A35" w:rsidRPr="007425C3">
        <w:rPr>
          <w:rFonts w:ascii="Verdana" w:hAnsi="Verdana"/>
        </w:rPr>
        <w:t>and any updated/refresher course,</w:t>
      </w:r>
      <w:r w:rsidRPr="007425C3">
        <w:rPr>
          <w:rFonts w:ascii="Verdana" w:hAnsi="Verdana"/>
        </w:rPr>
        <w:t xml:space="preserve"> in order to better understand their legal duties and responsibilities under Federal and N</w:t>
      </w:r>
      <w:r w:rsidR="009C34A4">
        <w:rPr>
          <w:rFonts w:ascii="Verdana" w:hAnsi="Verdana"/>
        </w:rPr>
        <w:t>.J.</w:t>
      </w:r>
      <w:r w:rsidRPr="007425C3">
        <w:rPr>
          <w:rFonts w:ascii="Verdana" w:hAnsi="Verdana"/>
        </w:rPr>
        <w:t xml:space="preserve"> State Law.</w:t>
      </w:r>
      <w:r w:rsidR="009E5A35" w:rsidRPr="007425C3">
        <w:rPr>
          <w:rFonts w:ascii="Verdana" w:hAnsi="Verdana"/>
        </w:rPr>
        <w:t xml:space="preserve">  </w:t>
      </w:r>
      <w:r w:rsidR="0021443D" w:rsidRPr="007425C3">
        <w:rPr>
          <w:rFonts w:ascii="Verdana" w:hAnsi="Verdana"/>
        </w:rPr>
        <w:t>The training program will include the following concepts</w:t>
      </w:r>
      <w:r w:rsidR="009639CA">
        <w:rPr>
          <w:rFonts w:ascii="Verdana" w:hAnsi="Verdana"/>
        </w:rPr>
        <w:t>:</w:t>
      </w:r>
      <w:r w:rsidR="0021443D" w:rsidRPr="007425C3">
        <w:rPr>
          <w:rFonts w:ascii="Verdana" w:hAnsi="Verdana"/>
        </w:rPr>
        <w:t xml:space="preserve">  </w:t>
      </w:r>
    </w:p>
    <w:p w14:paraId="4570BC39" w14:textId="77777777" w:rsidR="00D259FE" w:rsidRPr="007425C3" w:rsidRDefault="00D259FE" w:rsidP="002C071A">
      <w:pPr>
        <w:pStyle w:val="ListParagraph"/>
        <w:spacing w:after="0"/>
        <w:ind w:left="4320"/>
        <w:jc w:val="both"/>
        <w:rPr>
          <w:rFonts w:ascii="Verdana" w:hAnsi="Verdana"/>
        </w:rPr>
      </w:pPr>
    </w:p>
    <w:p w14:paraId="10F1AEC0" w14:textId="77777777" w:rsidR="0021443D" w:rsidRDefault="00305E7C" w:rsidP="002C071A">
      <w:pPr>
        <w:pStyle w:val="ListParagraph"/>
        <w:numPr>
          <w:ilvl w:val="4"/>
          <w:numId w:val="2"/>
        </w:numPr>
        <w:spacing w:after="0"/>
        <w:ind w:left="1800"/>
        <w:jc w:val="both"/>
        <w:rPr>
          <w:rFonts w:ascii="Verdana" w:hAnsi="Verdana"/>
        </w:rPr>
      </w:pPr>
      <w:r>
        <w:rPr>
          <w:rFonts w:ascii="Verdana" w:hAnsi="Verdana"/>
        </w:rPr>
        <w:t>Recognizing</w:t>
      </w:r>
      <w:r w:rsidR="0021443D">
        <w:rPr>
          <w:rFonts w:ascii="Verdana" w:hAnsi="Verdana"/>
        </w:rPr>
        <w:t xml:space="preserve"> the signs of abuse and neglect of minors. </w:t>
      </w:r>
    </w:p>
    <w:p w14:paraId="22C9BFA3" w14:textId="77777777" w:rsidR="0021443D" w:rsidRDefault="0021443D" w:rsidP="002C071A">
      <w:pPr>
        <w:pStyle w:val="ListParagraph"/>
        <w:numPr>
          <w:ilvl w:val="4"/>
          <w:numId w:val="2"/>
        </w:numPr>
        <w:spacing w:after="0"/>
        <w:ind w:left="1800"/>
        <w:jc w:val="both"/>
        <w:rPr>
          <w:rFonts w:ascii="Verdana" w:hAnsi="Verdana"/>
        </w:rPr>
      </w:pPr>
      <w:r>
        <w:rPr>
          <w:rFonts w:ascii="Verdana" w:hAnsi="Verdana"/>
        </w:rPr>
        <w:t>Establish</w:t>
      </w:r>
      <w:r w:rsidR="00305E7C">
        <w:rPr>
          <w:rFonts w:ascii="Verdana" w:hAnsi="Verdana"/>
        </w:rPr>
        <w:t>ing</w:t>
      </w:r>
      <w:r>
        <w:rPr>
          <w:rFonts w:ascii="Verdana" w:hAnsi="Verdana"/>
        </w:rPr>
        <w:t xml:space="preserve"> guidelines for protecting minors from emotional and physical abuse and neglect.</w:t>
      </w:r>
    </w:p>
    <w:p w14:paraId="30C9996C" w14:textId="77777777" w:rsidR="0021443D" w:rsidRDefault="0021443D" w:rsidP="002C071A">
      <w:pPr>
        <w:pStyle w:val="ListParagraph"/>
        <w:numPr>
          <w:ilvl w:val="4"/>
          <w:numId w:val="2"/>
        </w:numPr>
        <w:spacing w:after="0"/>
        <w:ind w:left="1800"/>
        <w:jc w:val="both"/>
        <w:rPr>
          <w:rFonts w:ascii="Verdana" w:hAnsi="Verdana"/>
        </w:rPr>
      </w:pPr>
      <w:r>
        <w:rPr>
          <w:rFonts w:ascii="Verdana" w:hAnsi="Verdana"/>
        </w:rPr>
        <w:t>Understand</w:t>
      </w:r>
      <w:r w:rsidR="00305E7C">
        <w:rPr>
          <w:rFonts w:ascii="Verdana" w:hAnsi="Verdana"/>
        </w:rPr>
        <w:t>ing</w:t>
      </w:r>
      <w:r>
        <w:rPr>
          <w:rFonts w:ascii="Verdana" w:hAnsi="Verdana"/>
        </w:rPr>
        <w:t xml:space="preserve"> and be</w:t>
      </w:r>
      <w:r w:rsidR="00D259FE">
        <w:rPr>
          <w:rFonts w:ascii="Verdana" w:hAnsi="Verdana"/>
        </w:rPr>
        <w:t>ing</w:t>
      </w:r>
      <w:r>
        <w:rPr>
          <w:rFonts w:ascii="Verdana" w:hAnsi="Verdana"/>
        </w:rPr>
        <w:t xml:space="preserve"> prepared to implement the procedures necessary to eliminate opportunities for abuse. </w:t>
      </w:r>
    </w:p>
    <w:p w14:paraId="410F8978" w14:textId="77777777" w:rsidR="0021443D" w:rsidRDefault="00305E7C" w:rsidP="002C071A">
      <w:pPr>
        <w:pStyle w:val="ListParagraph"/>
        <w:numPr>
          <w:ilvl w:val="4"/>
          <w:numId w:val="2"/>
        </w:numPr>
        <w:spacing w:after="0"/>
        <w:ind w:left="1800"/>
        <w:jc w:val="both"/>
        <w:rPr>
          <w:rFonts w:ascii="Verdana" w:hAnsi="Verdana"/>
        </w:rPr>
      </w:pPr>
      <w:r>
        <w:rPr>
          <w:rFonts w:ascii="Verdana" w:hAnsi="Verdana"/>
        </w:rPr>
        <w:t>Becoming</w:t>
      </w:r>
      <w:r w:rsidR="0021443D">
        <w:rPr>
          <w:rFonts w:ascii="Verdana" w:hAnsi="Verdana"/>
        </w:rPr>
        <w:t xml:space="preserve"> familiar with the legal requirements to report suspected cases of abuse.</w:t>
      </w:r>
    </w:p>
    <w:p w14:paraId="0C199424" w14:textId="50876BEF" w:rsidR="0021443D" w:rsidRDefault="0021443D" w:rsidP="002C071A">
      <w:pPr>
        <w:pStyle w:val="ListParagraph"/>
        <w:numPr>
          <w:ilvl w:val="4"/>
          <w:numId w:val="2"/>
        </w:numPr>
        <w:spacing w:after="0"/>
        <w:ind w:left="1800"/>
        <w:jc w:val="both"/>
        <w:rPr>
          <w:rFonts w:ascii="Verdana" w:hAnsi="Verdana"/>
        </w:rPr>
      </w:pPr>
      <w:r w:rsidRPr="0021443D">
        <w:rPr>
          <w:rFonts w:ascii="Verdana" w:hAnsi="Verdana"/>
        </w:rPr>
        <w:t>Fully understand</w:t>
      </w:r>
      <w:r w:rsidR="00305E7C">
        <w:rPr>
          <w:rFonts w:ascii="Verdana" w:hAnsi="Verdana"/>
        </w:rPr>
        <w:t>ing</w:t>
      </w:r>
      <w:r w:rsidRPr="0021443D">
        <w:rPr>
          <w:rFonts w:ascii="Verdana" w:hAnsi="Verdana"/>
        </w:rPr>
        <w:t xml:space="preserve"> the legal consequences for not being diligent in making certain that employees of the </w:t>
      </w:r>
      <w:r w:rsidR="00DA3805" w:rsidRPr="0073625E">
        <w:rPr>
          <w:rFonts w:ascii="Verdana" w:hAnsi="Verdana"/>
          <w:b/>
          <w:i/>
          <w:highlight w:val="yellow"/>
          <w:u w:val="single"/>
        </w:rPr>
        <w:t>INSERT YOUR AGENCY</w:t>
      </w:r>
      <w:r w:rsidR="00DA3805" w:rsidRPr="0021443D">
        <w:rPr>
          <w:rFonts w:ascii="Verdana" w:hAnsi="Verdana"/>
        </w:rPr>
        <w:t xml:space="preserve"> </w:t>
      </w:r>
      <w:r w:rsidRPr="0021443D">
        <w:rPr>
          <w:rFonts w:ascii="Verdana" w:hAnsi="Verdana"/>
        </w:rPr>
        <w:t xml:space="preserve"> adhere to all policies and procedures as adopted.    </w:t>
      </w:r>
    </w:p>
    <w:p w14:paraId="4C54F0DC" w14:textId="77777777" w:rsidR="007425C3" w:rsidRDefault="007425C3" w:rsidP="002C071A">
      <w:pPr>
        <w:pStyle w:val="ListParagraph"/>
        <w:spacing w:after="0"/>
        <w:ind w:left="3600"/>
        <w:jc w:val="both"/>
        <w:rPr>
          <w:rFonts w:ascii="Verdana" w:hAnsi="Verdana"/>
        </w:rPr>
      </w:pPr>
    </w:p>
    <w:p w14:paraId="71A90235" w14:textId="54B214EE" w:rsidR="00204713" w:rsidRPr="00A44CE5" w:rsidRDefault="00204713" w:rsidP="002C071A">
      <w:pPr>
        <w:pStyle w:val="ListParagraph"/>
        <w:numPr>
          <w:ilvl w:val="5"/>
          <w:numId w:val="1"/>
        </w:numPr>
        <w:spacing w:after="0"/>
        <w:ind w:left="1260"/>
        <w:jc w:val="both"/>
        <w:rPr>
          <w:rFonts w:ascii="Verdana" w:hAnsi="Verdana"/>
          <w:i/>
          <w:u w:val="single"/>
        </w:rPr>
      </w:pPr>
      <w:r w:rsidRPr="007425C3">
        <w:rPr>
          <w:rFonts w:ascii="Verdana" w:hAnsi="Verdana"/>
        </w:rPr>
        <w:t xml:space="preserve">Meet </w:t>
      </w:r>
      <w:r w:rsidRPr="006A5388">
        <w:rPr>
          <w:rFonts w:ascii="Verdana" w:hAnsi="Verdana"/>
          <w:b/>
          <w:i/>
        </w:rPr>
        <w:t>annually</w:t>
      </w:r>
      <w:r w:rsidRPr="007425C3">
        <w:rPr>
          <w:rFonts w:ascii="Verdana" w:hAnsi="Verdana"/>
        </w:rPr>
        <w:t xml:space="preserve"> with all Department Heads to review the </w:t>
      </w:r>
      <w:r w:rsidR="009C34A4">
        <w:rPr>
          <w:rFonts w:ascii="Verdana" w:hAnsi="Verdana"/>
        </w:rPr>
        <w:t>"</w:t>
      </w:r>
      <w:r w:rsidRPr="007425C3">
        <w:rPr>
          <w:rFonts w:ascii="Verdana" w:hAnsi="Verdana"/>
        </w:rPr>
        <w:t>Policy Addressing Sexual Abuse of Minors</w:t>
      </w:r>
      <w:r w:rsidR="009C34A4">
        <w:rPr>
          <w:rFonts w:ascii="Verdana" w:hAnsi="Verdana"/>
        </w:rPr>
        <w:t>"</w:t>
      </w:r>
      <w:r w:rsidR="009E5A35" w:rsidRPr="007425C3">
        <w:rPr>
          <w:rFonts w:ascii="Verdana" w:hAnsi="Verdana"/>
        </w:rPr>
        <w:t xml:space="preserve">, and to </w:t>
      </w:r>
      <w:r w:rsidR="00A44CE5">
        <w:rPr>
          <w:rFonts w:ascii="Verdana" w:hAnsi="Verdana"/>
        </w:rPr>
        <w:t xml:space="preserve">verify that the administration is adhering to this policy which includes all of the following provisions.  </w:t>
      </w:r>
      <w:r w:rsidR="009E5A35" w:rsidRPr="00A44CE5">
        <w:rPr>
          <w:rFonts w:ascii="Verdana" w:hAnsi="Verdana"/>
          <w:i/>
          <w:u w:val="single"/>
        </w:rPr>
        <w:t xml:space="preserve">If the policy is not being adhered to, it is the legal obligation of the officials of the </w:t>
      </w:r>
      <w:r w:rsidR="00DA3805" w:rsidRPr="0073625E">
        <w:rPr>
          <w:rFonts w:ascii="Verdana" w:hAnsi="Verdana"/>
          <w:b/>
          <w:i/>
          <w:highlight w:val="yellow"/>
          <w:u w:val="single"/>
        </w:rPr>
        <w:t>INSERT YOUR AGENCY</w:t>
      </w:r>
      <w:r w:rsidR="00DA3805" w:rsidRPr="00A44CE5">
        <w:rPr>
          <w:rFonts w:ascii="Verdana" w:hAnsi="Verdana"/>
          <w:i/>
          <w:u w:val="single"/>
        </w:rPr>
        <w:t xml:space="preserve"> </w:t>
      </w:r>
      <w:r w:rsidR="009E5A35" w:rsidRPr="00A44CE5">
        <w:rPr>
          <w:rFonts w:ascii="Verdana" w:hAnsi="Verdana"/>
          <w:i/>
          <w:u w:val="single"/>
        </w:rPr>
        <w:t>to implement whatever changes are necessary as soon as possible to make certain the policy is followed.</w:t>
      </w:r>
    </w:p>
    <w:p w14:paraId="7BC6A6BB" w14:textId="77777777" w:rsidR="003030A0" w:rsidRDefault="003030A0" w:rsidP="002C071A">
      <w:pPr>
        <w:pStyle w:val="ListParagraph"/>
        <w:spacing w:after="0"/>
        <w:ind w:left="1080"/>
        <w:jc w:val="both"/>
        <w:rPr>
          <w:rFonts w:ascii="Verdana" w:hAnsi="Verdana"/>
        </w:rPr>
      </w:pPr>
    </w:p>
    <w:p w14:paraId="0EF76154" w14:textId="0709A1B0" w:rsidR="009E5A35" w:rsidRDefault="009E5A35" w:rsidP="002C071A">
      <w:pPr>
        <w:pStyle w:val="ListParagraph"/>
        <w:numPr>
          <w:ilvl w:val="5"/>
          <w:numId w:val="1"/>
        </w:numPr>
        <w:spacing w:after="0"/>
        <w:ind w:left="1260"/>
        <w:jc w:val="both"/>
        <w:rPr>
          <w:rFonts w:ascii="Verdana" w:hAnsi="Verdana"/>
        </w:rPr>
      </w:pPr>
      <w:r w:rsidRPr="00D259FE">
        <w:rPr>
          <w:rFonts w:ascii="Verdana" w:hAnsi="Verdana"/>
        </w:rPr>
        <w:lastRenderedPageBreak/>
        <w:t xml:space="preserve">Conduct </w:t>
      </w:r>
      <w:r w:rsidRPr="00D259FE">
        <w:rPr>
          <w:rFonts w:ascii="Verdana" w:hAnsi="Verdana"/>
          <w:b/>
          <w:i/>
        </w:rPr>
        <w:t>random and unannounced</w:t>
      </w:r>
      <w:r w:rsidRPr="00D259FE">
        <w:rPr>
          <w:rFonts w:ascii="Verdana" w:hAnsi="Verdana"/>
        </w:rPr>
        <w:t xml:space="preserve"> visits to program sites to observe the setup of the programs and conduct of the employees and volunteers of the </w:t>
      </w:r>
      <w:r w:rsidR="00DA3805" w:rsidRPr="0073625E">
        <w:rPr>
          <w:rFonts w:ascii="Verdana" w:hAnsi="Verdana"/>
          <w:b/>
          <w:i/>
          <w:highlight w:val="yellow"/>
          <w:u w:val="single"/>
        </w:rPr>
        <w:t>INSERT YOUR AGENCY</w:t>
      </w:r>
      <w:r w:rsidR="00DA3805">
        <w:rPr>
          <w:rFonts w:ascii="Verdana" w:hAnsi="Verdana"/>
        </w:rPr>
        <w:t>.</w:t>
      </w:r>
      <w:r w:rsidRPr="00D259FE">
        <w:rPr>
          <w:rFonts w:ascii="Verdana" w:hAnsi="Verdana"/>
        </w:rPr>
        <w:t xml:space="preserve"> </w:t>
      </w:r>
    </w:p>
    <w:p w14:paraId="149B3ADF" w14:textId="77777777" w:rsidR="00EF6FC7" w:rsidRPr="00EF6FC7" w:rsidRDefault="00EF6FC7" w:rsidP="00EF6FC7">
      <w:pPr>
        <w:pStyle w:val="ListParagraph"/>
        <w:rPr>
          <w:rFonts w:ascii="Verdana" w:hAnsi="Verdana"/>
        </w:rPr>
      </w:pPr>
    </w:p>
    <w:p w14:paraId="7DB49A95" w14:textId="77777777" w:rsidR="00EF6FC7" w:rsidRDefault="00EF6FC7" w:rsidP="00EF6FC7">
      <w:pPr>
        <w:pStyle w:val="ListParagraph"/>
        <w:spacing w:after="0"/>
        <w:ind w:left="1260"/>
        <w:jc w:val="both"/>
        <w:rPr>
          <w:rFonts w:ascii="Verdana" w:hAnsi="Verdana"/>
        </w:rPr>
      </w:pPr>
    </w:p>
    <w:p w14:paraId="435D7DB3" w14:textId="77777777" w:rsidR="004E0679" w:rsidRPr="004E0679" w:rsidRDefault="004E0679" w:rsidP="003C08D9">
      <w:pPr>
        <w:pStyle w:val="ListParagraph"/>
        <w:spacing w:after="0"/>
        <w:rPr>
          <w:rFonts w:ascii="Verdana" w:hAnsi="Verdana"/>
        </w:rPr>
      </w:pPr>
    </w:p>
    <w:p w14:paraId="74AC1FFB" w14:textId="77777777" w:rsidR="004E0679" w:rsidRPr="003C08D9" w:rsidRDefault="004E0679" w:rsidP="003C08D9">
      <w:pPr>
        <w:pStyle w:val="Heading3"/>
        <w:numPr>
          <w:ilvl w:val="0"/>
          <w:numId w:val="1"/>
        </w:numPr>
        <w:rPr>
          <w:rFonts w:ascii="Verdana" w:hAnsi="Verdana" w:cs="Arial"/>
          <w:b/>
          <w:color w:val="1F4E79" w:themeColor="accent1" w:themeShade="80"/>
          <w:sz w:val="24"/>
          <w:szCs w:val="24"/>
          <w:u w:val="single"/>
          <w:lang w:val="en"/>
        </w:rPr>
      </w:pPr>
      <w:r w:rsidRPr="003C08D9">
        <w:rPr>
          <w:rFonts w:ascii="Verdana" w:hAnsi="Verdana" w:cs="Arial"/>
          <w:b/>
          <w:color w:val="1F4E79" w:themeColor="accent1" w:themeShade="80"/>
          <w:sz w:val="24"/>
          <w:szCs w:val="24"/>
          <w:u w:val="single"/>
          <w:lang w:val="en"/>
        </w:rPr>
        <w:t xml:space="preserve">Program Procedures:  </w:t>
      </w:r>
    </w:p>
    <w:p w14:paraId="0A53C5DD" w14:textId="77777777" w:rsidR="005C3AD7" w:rsidRPr="00D259FE" w:rsidRDefault="005C3AD7" w:rsidP="002C071A">
      <w:pPr>
        <w:pStyle w:val="Heading3"/>
        <w:ind w:left="720"/>
        <w:jc w:val="both"/>
        <w:rPr>
          <w:rFonts w:cs="Arial"/>
          <w:b/>
          <w:color w:val="1F4E79" w:themeColor="accent1" w:themeShade="80"/>
          <w:u w:val="single"/>
          <w:lang w:val="en"/>
        </w:rPr>
      </w:pPr>
    </w:p>
    <w:p w14:paraId="4ADA757E" w14:textId="76F49A83" w:rsidR="004E0679" w:rsidRDefault="004E0679" w:rsidP="002C071A">
      <w:pPr>
        <w:spacing w:after="0"/>
        <w:ind w:left="720"/>
        <w:jc w:val="both"/>
        <w:rPr>
          <w:rFonts w:ascii="Verdana" w:hAnsi="Verdana"/>
        </w:rPr>
      </w:pPr>
      <w:r>
        <w:rPr>
          <w:rFonts w:ascii="Verdana" w:hAnsi="Verdana"/>
        </w:rPr>
        <w:t xml:space="preserve">All </w:t>
      </w:r>
      <w:r w:rsidR="00DA3805" w:rsidRPr="0073625E">
        <w:rPr>
          <w:rFonts w:ascii="Verdana" w:hAnsi="Verdana"/>
          <w:b/>
          <w:i/>
          <w:highlight w:val="yellow"/>
          <w:u w:val="single"/>
        </w:rPr>
        <w:t>INSERT YOUR AGENCY</w:t>
      </w:r>
      <w:r w:rsidR="00DA3805">
        <w:rPr>
          <w:rFonts w:ascii="Verdana" w:hAnsi="Verdana"/>
        </w:rPr>
        <w:t xml:space="preserve"> </w:t>
      </w:r>
      <w:r>
        <w:rPr>
          <w:rFonts w:ascii="Verdana" w:hAnsi="Verdana"/>
        </w:rPr>
        <w:t xml:space="preserve">programs operated by, sponsored by, or affiliated with the </w:t>
      </w:r>
      <w:r w:rsidR="00DA3805" w:rsidRPr="0073625E">
        <w:rPr>
          <w:rFonts w:ascii="Verdana" w:hAnsi="Verdana"/>
          <w:b/>
          <w:i/>
          <w:highlight w:val="yellow"/>
          <w:u w:val="single"/>
        </w:rPr>
        <w:t>INSERT YOUR AGENCY</w:t>
      </w:r>
      <w:r w:rsidR="00DA3805">
        <w:rPr>
          <w:rFonts w:ascii="Verdana" w:hAnsi="Verdana"/>
        </w:rPr>
        <w:t xml:space="preserve"> </w:t>
      </w:r>
      <w:r>
        <w:rPr>
          <w:rFonts w:ascii="Verdana" w:hAnsi="Verdana"/>
        </w:rPr>
        <w:t xml:space="preserve">shall comply with the following procedures. All </w:t>
      </w:r>
      <w:r w:rsidRPr="004917FA">
        <w:rPr>
          <w:rFonts w:ascii="Verdana" w:hAnsi="Verdana"/>
        </w:rPr>
        <w:t>officials</w:t>
      </w:r>
      <w:r>
        <w:rPr>
          <w:rFonts w:ascii="Verdana" w:hAnsi="Verdana"/>
        </w:rPr>
        <w:t>,</w:t>
      </w:r>
      <w:r w:rsidRPr="004917FA">
        <w:rPr>
          <w:rFonts w:ascii="Verdana" w:hAnsi="Verdana"/>
        </w:rPr>
        <w:t xml:space="preserve"> employees</w:t>
      </w:r>
      <w:r>
        <w:rPr>
          <w:rFonts w:ascii="Verdana" w:hAnsi="Verdana"/>
        </w:rPr>
        <w:t>,</w:t>
      </w:r>
      <w:r w:rsidRPr="004917FA">
        <w:rPr>
          <w:rFonts w:ascii="Verdana" w:hAnsi="Verdana"/>
        </w:rPr>
        <w:t xml:space="preserve"> and volunteers who interact with or could possibly interact with minors, and those employees who supervise employees who interact with or could p</w:t>
      </w:r>
      <w:r w:rsidR="00DA3805">
        <w:rPr>
          <w:rFonts w:ascii="Verdana" w:hAnsi="Verdana"/>
        </w:rPr>
        <w:t xml:space="preserve">otentially </w:t>
      </w:r>
      <w:r w:rsidRPr="004917FA">
        <w:rPr>
          <w:rFonts w:ascii="Verdana" w:hAnsi="Verdana"/>
        </w:rPr>
        <w:t xml:space="preserve">interact with minors, </w:t>
      </w:r>
      <w:r>
        <w:rPr>
          <w:rFonts w:ascii="Verdana" w:hAnsi="Verdana"/>
        </w:rPr>
        <w:t xml:space="preserve">shall adhere to the following policy.  </w:t>
      </w:r>
    </w:p>
    <w:p w14:paraId="2CD8D41A" w14:textId="77777777" w:rsidR="003C08D9" w:rsidRDefault="003C08D9" w:rsidP="003C08D9">
      <w:pPr>
        <w:spacing w:after="0"/>
        <w:ind w:left="720"/>
        <w:jc w:val="both"/>
        <w:rPr>
          <w:rFonts w:ascii="Verdana" w:hAnsi="Verdana"/>
        </w:rPr>
      </w:pPr>
    </w:p>
    <w:p w14:paraId="50F7C3E7" w14:textId="39E13D08" w:rsidR="009E5A35" w:rsidRPr="002C071A" w:rsidRDefault="003030A0" w:rsidP="002C071A">
      <w:pPr>
        <w:spacing w:after="0"/>
        <w:ind w:left="720"/>
        <w:jc w:val="both"/>
        <w:rPr>
          <w:rFonts w:ascii="Verdana" w:hAnsi="Verdana"/>
        </w:rPr>
      </w:pPr>
      <w:r w:rsidRPr="002C071A">
        <w:rPr>
          <w:rFonts w:ascii="Verdana" w:hAnsi="Verdana"/>
        </w:rPr>
        <w:t xml:space="preserve">The following policies shall apply to </w:t>
      </w:r>
      <w:r w:rsidRPr="002C071A">
        <w:rPr>
          <w:rFonts w:ascii="Verdana" w:hAnsi="Verdana"/>
          <w:b/>
        </w:rPr>
        <w:t xml:space="preserve">all programs </w:t>
      </w:r>
      <w:r w:rsidRPr="002C071A">
        <w:rPr>
          <w:rFonts w:ascii="Verdana" w:hAnsi="Verdana"/>
        </w:rPr>
        <w:t>offered by, sponsored by</w:t>
      </w:r>
      <w:r w:rsidR="00DA3805">
        <w:rPr>
          <w:rFonts w:ascii="Verdana" w:hAnsi="Verdana"/>
        </w:rPr>
        <w:t>,</w:t>
      </w:r>
      <w:r w:rsidRPr="002C071A">
        <w:rPr>
          <w:rFonts w:ascii="Verdana" w:hAnsi="Verdana"/>
        </w:rPr>
        <w:t xml:space="preserve"> or affiliated with the </w:t>
      </w:r>
      <w:r w:rsidR="00DA3805" w:rsidRPr="0073625E">
        <w:rPr>
          <w:rFonts w:ascii="Verdana" w:hAnsi="Verdana"/>
          <w:b/>
          <w:i/>
          <w:highlight w:val="yellow"/>
          <w:u w:val="single"/>
        </w:rPr>
        <w:t>INSERT YOUR AGENCY</w:t>
      </w:r>
      <w:r w:rsidR="00DA3805">
        <w:rPr>
          <w:rFonts w:ascii="Verdana" w:hAnsi="Verdana"/>
        </w:rPr>
        <w:t>.</w:t>
      </w:r>
      <w:r w:rsidRPr="002C071A">
        <w:rPr>
          <w:rFonts w:ascii="Verdana" w:hAnsi="Verdana"/>
        </w:rPr>
        <w:t xml:space="preserve">  </w:t>
      </w:r>
      <w:r w:rsidR="009E5A35" w:rsidRPr="002C071A">
        <w:rPr>
          <w:rFonts w:ascii="Verdana" w:hAnsi="Verdana"/>
        </w:rPr>
        <w:t xml:space="preserve">As an </w:t>
      </w:r>
      <w:r w:rsidR="008C7F09" w:rsidRPr="002C071A">
        <w:rPr>
          <w:rFonts w:ascii="Verdana" w:hAnsi="Verdana"/>
        </w:rPr>
        <w:t>essential element</w:t>
      </w:r>
      <w:r w:rsidR="009E5A35" w:rsidRPr="002C071A">
        <w:rPr>
          <w:rFonts w:ascii="Verdana" w:hAnsi="Verdana"/>
        </w:rPr>
        <w:t xml:space="preserve"> of compliance with the </w:t>
      </w:r>
      <w:r w:rsidRPr="002C071A">
        <w:rPr>
          <w:rFonts w:ascii="Verdana" w:hAnsi="Verdana"/>
        </w:rPr>
        <w:t>overall objective of protecting and a</w:t>
      </w:r>
      <w:r w:rsidR="009E5A35" w:rsidRPr="002C071A">
        <w:rPr>
          <w:rFonts w:ascii="Verdana" w:hAnsi="Verdana"/>
        </w:rPr>
        <w:t xml:space="preserve">ddressing </w:t>
      </w:r>
      <w:r w:rsidRPr="002C071A">
        <w:rPr>
          <w:rFonts w:ascii="Verdana" w:hAnsi="Verdana"/>
        </w:rPr>
        <w:t>the safe t</w:t>
      </w:r>
      <w:r w:rsidR="00F4094A" w:rsidRPr="002C071A">
        <w:rPr>
          <w:rFonts w:ascii="Verdana" w:hAnsi="Verdana"/>
        </w:rPr>
        <w:t xml:space="preserve">reatment </w:t>
      </w:r>
      <w:r w:rsidR="009E5A35" w:rsidRPr="002C071A">
        <w:rPr>
          <w:rFonts w:ascii="Verdana" w:hAnsi="Verdana"/>
        </w:rPr>
        <w:t xml:space="preserve">of </w:t>
      </w:r>
      <w:r w:rsidRPr="002C071A">
        <w:rPr>
          <w:rFonts w:ascii="Verdana" w:hAnsi="Verdana"/>
        </w:rPr>
        <w:t>m</w:t>
      </w:r>
      <w:r w:rsidR="009E5A35" w:rsidRPr="002C071A">
        <w:rPr>
          <w:rFonts w:ascii="Verdana" w:hAnsi="Verdana"/>
        </w:rPr>
        <w:t xml:space="preserve">inors, the </w:t>
      </w:r>
      <w:r w:rsidR="00DA3805" w:rsidRPr="0073625E">
        <w:rPr>
          <w:rFonts w:ascii="Verdana" w:hAnsi="Verdana"/>
          <w:b/>
          <w:i/>
          <w:highlight w:val="yellow"/>
          <w:u w:val="single"/>
        </w:rPr>
        <w:t>INSERT YOUR AGENCY</w:t>
      </w:r>
      <w:r w:rsidR="00DA3805" w:rsidRPr="002C071A">
        <w:rPr>
          <w:rFonts w:ascii="Verdana" w:hAnsi="Verdana"/>
        </w:rPr>
        <w:t xml:space="preserve"> </w:t>
      </w:r>
      <w:r w:rsidR="00305E7C" w:rsidRPr="002C071A">
        <w:rPr>
          <w:rFonts w:ascii="Verdana" w:hAnsi="Verdana"/>
        </w:rPr>
        <w:t>shall</w:t>
      </w:r>
      <w:r w:rsidRPr="002C071A">
        <w:rPr>
          <w:rFonts w:ascii="Verdana" w:hAnsi="Verdana"/>
        </w:rPr>
        <w:t xml:space="preserve">: </w:t>
      </w:r>
    </w:p>
    <w:p w14:paraId="4C23532D" w14:textId="77777777" w:rsidR="008C7F09" w:rsidRDefault="008C7F09" w:rsidP="003C08D9">
      <w:pPr>
        <w:pStyle w:val="ListParagraph"/>
        <w:spacing w:after="0"/>
        <w:ind w:left="2880"/>
        <w:rPr>
          <w:rFonts w:ascii="Verdana" w:hAnsi="Verdana"/>
        </w:rPr>
      </w:pPr>
    </w:p>
    <w:p w14:paraId="023AD286" w14:textId="12CC2F16" w:rsidR="004917FA" w:rsidRDefault="00011D54" w:rsidP="002C071A">
      <w:pPr>
        <w:pStyle w:val="ListParagraph"/>
        <w:numPr>
          <w:ilvl w:val="4"/>
          <w:numId w:val="1"/>
        </w:numPr>
        <w:spacing w:after="0"/>
        <w:ind w:left="1440"/>
        <w:jc w:val="both"/>
        <w:rPr>
          <w:rFonts w:ascii="Verdana" w:hAnsi="Verdana"/>
        </w:rPr>
      </w:pPr>
      <w:r w:rsidRPr="007425C3">
        <w:rPr>
          <w:rFonts w:ascii="Verdana" w:hAnsi="Verdana"/>
        </w:rPr>
        <w:t xml:space="preserve">Establish a </w:t>
      </w:r>
      <w:r w:rsidR="003030A0">
        <w:rPr>
          <w:rFonts w:ascii="Verdana" w:hAnsi="Verdana"/>
        </w:rPr>
        <w:t xml:space="preserve">written </w:t>
      </w:r>
      <w:r w:rsidRPr="007425C3">
        <w:rPr>
          <w:rFonts w:ascii="Verdana" w:hAnsi="Verdana"/>
        </w:rPr>
        <w:t>procedure for the notification of the minor's parent/legal guardian in case of an emergency, including medical or behavioral problem</w:t>
      </w:r>
      <w:r w:rsidR="00E019C3">
        <w:rPr>
          <w:rFonts w:ascii="Verdana" w:hAnsi="Verdana"/>
        </w:rPr>
        <w:t>s</w:t>
      </w:r>
      <w:r w:rsidRPr="007425C3">
        <w:rPr>
          <w:rFonts w:ascii="Verdana" w:hAnsi="Verdana"/>
        </w:rPr>
        <w:t>, natural disasters, or other significant program disruptions. Authorized Adults with the program, as well as participants and their parents/legal guardians, must be advised of this procedure in writing prior to the participation of the minors in the program.</w:t>
      </w:r>
      <w:r w:rsidR="009E5A35" w:rsidRPr="007425C3">
        <w:rPr>
          <w:rFonts w:ascii="Verdana" w:hAnsi="Verdana"/>
        </w:rPr>
        <w:t xml:space="preserve">  In addition, </w:t>
      </w:r>
      <w:r w:rsidR="00E019C3" w:rsidRPr="0073625E">
        <w:rPr>
          <w:rFonts w:ascii="Verdana" w:hAnsi="Verdana"/>
          <w:b/>
          <w:i/>
          <w:highlight w:val="yellow"/>
          <w:u w:val="single"/>
        </w:rPr>
        <w:t>INSERT YOUR AGENCY</w:t>
      </w:r>
      <w:r w:rsidR="00E019C3" w:rsidRPr="007425C3">
        <w:rPr>
          <w:rFonts w:ascii="Verdana" w:hAnsi="Verdana"/>
        </w:rPr>
        <w:t xml:space="preserve"> </w:t>
      </w:r>
      <w:r w:rsidR="00E019C3">
        <w:rPr>
          <w:rFonts w:ascii="Verdana" w:hAnsi="Verdana"/>
        </w:rPr>
        <w:t>s</w:t>
      </w:r>
      <w:r w:rsidR="003030A0">
        <w:rPr>
          <w:rFonts w:ascii="Verdana" w:hAnsi="Verdana"/>
        </w:rPr>
        <w:t xml:space="preserve">hall </w:t>
      </w:r>
      <w:r w:rsidR="009E5A35" w:rsidRPr="007425C3">
        <w:rPr>
          <w:rFonts w:ascii="Verdana" w:hAnsi="Verdana"/>
        </w:rPr>
        <w:t>p</w:t>
      </w:r>
      <w:r w:rsidR="003030A0">
        <w:rPr>
          <w:rFonts w:ascii="Verdana" w:hAnsi="Verdana"/>
        </w:rPr>
        <w:t>rovide</w:t>
      </w:r>
      <w:r w:rsidR="004917FA" w:rsidRPr="007425C3">
        <w:rPr>
          <w:rFonts w:ascii="Verdana" w:hAnsi="Verdana"/>
        </w:rPr>
        <w:t xml:space="preserve"> information to parent</w:t>
      </w:r>
      <w:r w:rsidR="003030A0">
        <w:rPr>
          <w:rFonts w:ascii="Verdana" w:hAnsi="Verdana"/>
        </w:rPr>
        <w:t>s</w:t>
      </w:r>
      <w:r w:rsidR="004917FA" w:rsidRPr="007425C3">
        <w:rPr>
          <w:rFonts w:ascii="Verdana" w:hAnsi="Verdana"/>
        </w:rPr>
        <w:t xml:space="preserve"> or legal guardian</w:t>
      </w:r>
      <w:r w:rsidR="003030A0">
        <w:rPr>
          <w:rFonts w:ascii="Verdana" w:hAnsi="Verdana"/>
        </w:rPr>
        <w:t>s</w:t>
      </w:r>
      <w:r w:rsidR="004917FA" w:rsidRPr="007425C3">
        <w:rPr>
          <w:rFonts w:ascii="Verdana" w:hAnsi="Verdana"/>
        </w:rPr>
        <w:t xml:space="preserve"> detailing the manner in which the participant can be contacted during the program.</w:t>
      </w:r>
    </w:p>
    <w:p w14:paraId="25AB04BF" w14:textId="77777777" w:rsidR="007425C3" w:rsidRDefault="007425C3" w:rsidP="003C08D9">
      <w:pPr>
        <w:pStyle w:val="ListParagraph"/>
        <w:spacing w:after="0"/>
        <w:ind w:left="2160"/>
        <w:rPr>
          <w:rFonts w:ascii="Verdana" w:hAnsi="Verdana"/>
        </w:rPr>
      </w:pPr>
    </w:p>
    <w:p w14:paraId="2CE1D15B" w14:textId="12790F27" w:rsidR="004917FA" w:rsidRDefault="003030A0" w:rsidP="002C071A">
      <w:pPr>
        <w:pStyle w:val="ListParagraph"/>
        <w:numPr>
          <w:ilvl w:val="4"/>
          <w:numId w:val="1"/>
        </w:numPr>
        <w:spacing w:after="0"/>
        <w:ind w:left="1440"/>
        <w:jc w:val="both"/>
        <w:rPr>
          <w:rFonts w:ascii="Verdana" w:hAnsi="Verdana"/>
        </w:rPr>
      </w:pPr>
      <w:r>
        <w:rPr>
          <w:rFonts w:ascii="Verdana" w:hAnsi="Verdana"/>
        </w:rPr>
        <w:t>Mak</w:t>
      </w:r>
      <w:r w:rsidR="009E5A35" w:rsidRPr="007425C3">
        <w:rPr>
          <w:rFonts w:ascii="Verdana" w:hAnsi="Verdana"/>
        </w:rPr>
        <w:t>e certain that a</w:t>
      </w:r>
      <w:r>
        <w:rPr>
          <w:rFonts w:ascii="Verdana" w:hAnsi="Verdana"/>
        </w:rPr>
        <w:t>ll program participants provide</w:t>
      </w:r>
      <w:r w:rsidR="009E5A35" w:rsidRPr="007425C3">
        <w:rPr>
          <w:rFonts w:ascii="Verdana" w:hAnsi="Verdana"/>
        </w:rPr>
        <w:t xml:space="preserve"> </w:t>
      </w:r>
      <w:r w:rsidR="004917FA" w:rsidRPr="007425C3">
        <w:rPr>
          <w:rFonts w:ascii="Verdana" w:hAnsi="Verdana"/>
        </w:rPr>
        <w:t xml:space="preserve">a </w:t>
      </w:r>
      <w:hyperlink r:id="rId18" w:history="1">
        <w:r w:rsidR="004917FA" w:rsidRPr="007425C3">
          <w:rPr>
            <w:rFonts w:ascii="Verdana" w:hAnsi="Verdana"/>
            <w:b/>
            <w:i/>
          </w:rPr>
          <w:t>Medical Treatment Authorization form</w:t>
        </w:r>
      </w:hyperlink>
      <w:r w:rsidR="00B90A87">
        <w:rPr>
          <w:rFonts w:ascii="Verdana" w:hAnsi="Verdana"/>
          <w:b/>
          <w:i/>
        </w:rPr>
        <w:t xml:space="preserve"> </w:t>
      </w:r>
      <w:r w:rsidR="00B90A87" w:rsidRPr="00B90A87">
        <w:rPr>
          <w:rFonts w:ascii="Verdana" w:hAnsi="Verdana"/>
          <w:b/>
          <w:i/>
          <w:highlight w:val="yellow"/>
        </w:rPr>
        <w:t>annually</w:t>
      </w:r>
      <w:r w:rsidR="004917FA" w:rsidRPr="007425C3">
        <w:rPr>
          <w:rFonts w:ascii="Verdana" w:hAnsi="Verdana"/>
          <w:b/>
          <w:i/>
        </w:rPr>
        <w:t xml:space="preserve"> </w:t>
      </w:r>
      <w:r w:rsidR="004917FA" w:rsidRPr="007425C3">
        <w:rPr>
          <w:rFonts w:ascii="Verdana" w:hAnsi="Verdana"/>
        </w:rPr>
        <w:t xml:space="preserve">to the </w:t>
      </w:r>
      <w:r w:rsidR="00E019C3" w:rsidRPr="0073625E">
        <w:rPr>
          <w:rFonts w:ascii="Verdana" w:hAnsi="Verdana"/>
          <w:b/>
          <w:i/>
          <w:highlight w:val="yellow"/>
          <w:u w:val="single"/>
        </w:rPr>
        <w:t>INSERT YOUR AGENCY</w:t>
      </w:r>
      <w:r w:rsidR="00E019C3" w:rsidRPr="007425C3">
        <w:rPr>
          <w:rFonts w:ascii="Verdana" w:hAnsi="Verdana"/>
        </w:rPr>
        <w:t xml:space="preserve"> </w:t>
      </w:r>
      <w:r w:rsidR="004917FA" w:rsidRPr="007425C3">
        <w:rPr>
          <w:rFonts w:ascii="Verdana" w:hAnsi="Verdana"/>
        </w:rPr>
        <w:t xml:space="preserve">. </w:t>
      </w:r>
    </w:p>
    <w:p w14:paraId="6E2962DA" w14:textId="77777777" w:rsidR="007425C3" w:rsidRPr="007425C3" w:rsidRDefault="007425C3" w:rsidP="003C08D9">
      <w:pPr>
        <w:pStyle w:val="ListParagraph"/>
        <w:spacing w:after="0"/>
        <w:rPr>
          <w:rFonts w:ascii="Verdana" w:hAnsi="Verdana"/>
        </w:rPr>
      </w:pPr>
    </w:p>
    <w:p w14:paraId="44C23A62" w14:textId="4ED37304" w:rsidR="009E5A35" w:rsidRDefault="0021443D" w:rsidP="002C071A">
      <w:pPr>
        <w:pStyle w:val="ListParagraph"/>
        <w:numPr>
          <w:ilvl w:val="4"/>
          <w:numId w:val="1"/>
        </w:numPr>
        <w:spacing w:after="0"/>
        <w:ind w:left="1440"/>
        <w:jc w:val="both"/>
        <w:rPr>
          <w:rFonts w:ascii="Verdana" w:hAnsi="Verdana"/>
        </w:rPr>
      </w:pPr>
      <w:r w:rsidRPr="007425C3">
        <w:rPr>
          <w:rFonts w:ascii="Verdana" w:hAnsi="Verdana"/>
        </w:rPr>
        <w:t>Implement</w:t>
      </w:r>
      <w:r w:rsidR="003030A0">
        <w:rPr>
          <w:rFonts w:ascii="Verdana" w:hAnsi="Verdana"/>
        </w:rPr>
        <w:t xml:space="preserve"> and adopt</w:t>
      </w:r>
      <w:r w:rsidRPr="007425C3">
        <w:rPr>
          <w:rFonts w:ascii="Verdana" w:hAnsi="Verdana"/>
        </w:rPr>
        <w:t xml:space="preserve"> a </w:t>
      </w:r>
      <w:r w:rsidR="009C34A4">
        <w:rPr>
          <w:rFonts w:ascii="Verdana" w:hAnsi="Verdana"/>
          <w:b/>
          <w:i/>
        </w:rPr>
        <w:t>"</w:t>
      </w:r>
      <w:r w:rsidRPr="007425C3">
        <w:rPr>
          <w:rFonts w:ascii="Verdana" w:hAnsi="Verdana"/>
          <w:b/>
          <w:i/>
        </w:rPr>
        <w:t>Code of Conduct</w:t>
      </w:r>
      <w:r w:rsidR="009C34A4">
        <w:rPr>
          <w:rFonts w:ascii="Verdana" w:hAnsi="Verdana"/>
          <w:b/>
          <w:i/>
        </w:rPr>
        <w:t>"</w:t>
      </w:r>
      <w:r w:rsidRPr="007425C3">
        <w:rPr>
          <w:rFonts w:ascii="Verdana" w:hAnsi="Verdana"/>
        </w:rPr>
        <w:t xml:space="preserve"> for volunteer and paid staff members</w:t>
      </w:r>
      <w:r w:rsidR="00E019C3">
        <w:rPr>
          <w:rFonts w:ascii="Verdana" w:hAnsi="Verdana"/>
        </w:rPr>
        <w:t>,</w:t>
      </w:r>
      <w:r w:rsidRPr="007425C3">
        <w:rPr>
          <w:rFonts w:ascii="Verdana" w:hAnsi="Verdana"/>
        </w:rPr>
        <w:t xml:space="preserve"> which</w:t>
      </w:r>
      <w:r w:rsidR="00BD42B2">
        <w:rPr>
          <w:rFonts w:ascii="Verdana" w:hAnsi="Verdana"/>
        </w:rPr>
        <w:t xml:space="preserve">, </w:t>
      </w:r>
      <w:r w:rsidR="00BD42B2" w:rsidRPr="002C071A">
        <w:rPr>
          <w:rFonts w:ascii="Verdana" w:hAnsi="Verdana"/>
          <w:b/>
          <w:i/>
        </w:rPr>
        <w:t>at a minimum</w:t>
      </w:r>
      <w:r w:rsidR="00BD42B2">
        <w:rPr>
          <w:rFonts w:ascii="Verdana" w:hAnsi="Verdana"/>
        </w:rPr>
        <w:t>,</w:t>
      </w:r>
      <w:r w:rsidRPr="007425C3">
        <w:rPr>
          <w:rFonts w:ascii="Verdana" w:hAnsi="Verdana"/>
        </w:rPr>
        <w:t xml:space="preserve"> </w:t>
      </w:r>
      <w:r w:rsidR="00BD42B2">
        <w:rPr>
          <w:rFonts w:ascii="Verdana" w:hAnsi="Verdana"/>
        </w:rPr>
        <w:t>will include th</w:t>
      </w:r>
      <w:r w:rsidRPr="007425C3">
        <w:rPr>
          <w:rFonts w:ascii="Verdana" w:hAnsi="Verdana"/>
        </w:rPr>
        <w:t>e following:</w:t>
      </w:r>
    </w:p>
    <w:p w14:paraId="6A469EBC" w14:textId="77777777" w:rsidR="00CB7F7A" w:rsidRDefault="00CB7F7A" w:rsidP="00CB7F7A">
      <w:pPr>
        <w:pStyle w:val="ListParagraph"/>
        <w:spacing w:after="0" w:line="240" w:lineRule="auto"/>
        <w:ind w:left="1800"/>
        <w:jc w:val="both"/>
        <w:rPr>
          <w:rFonts w:ascii="Verdana" w:hAnsi="Verdana"/>
        </w:rPr>
      </w:pPr>
      <w:r>
        <w:rPr>
          <w:rFonts w:ascii="Verdana" w:hAnsi="Verdana"/>
          <w:noProof/>
        </w:rPr>
        <mc:AlternateContent>
          <mc:Choice Requires="wps">
            <w:drawing>
              <wp:anchor distT="0" distB="0" distL="114300" distR="114300" simplePos="0" relativeHeight="251659264" behindDoc="0" locked="0" layoutInCell="1" allowOverlap="1" wp14:anchorId="58D52E88" wp14:editId="0566F273">
                <wp:simplePos x="0" y="0"/>
                <wp:positionH relativeFrom="column">
                  <wp:posOffset>2514600</wp:posOffset>
                </wp:positionH>
                <wp:positionV relativeFrom="paragraph">
                  <wp:posOffset>86360</wp:posOffset>
                </wp:positionV>
                <wp:extent cx="2085975" cy="257175"/>
                <wp:effectExtent l="0" t="0" r="28575" b="28575"/>
                <wp:wrapNone/>
                <wp:docPr id="1" name="Rectangle 1"/>
                <wp:cNvGraphicFramePr/>
                <a:graphic xmlns:a="http://schemas.openxmlformats.org/drawingml/2006/main">
                  <a:graphicData uri="http://schemas.microsoft.com/office/word/2010/wordprocessingShape">
                    <wps:wsp>
                      <wps:cNvSpPr/>
                      <wps:spPr>
                        <a:xfrm>
                          <a:off x="0" y="0"/>
                          <a:ext cx="2085975" cy="257175"/>
                        </a:xfrm>
                        <a:prstGeom prst="rect">
                          <a:avLst/>
                        </a:prstGeom>
                        <a:no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55885008" id="Rectangle 1" o:spid="_x0000_s1026" style="position:absolute;margin-left:198pt;margin-top:6.8pt;width:164.25pt;height:20.25pt;z-index:251659264;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bdu6ewIAAF4FAAAOAAAAZHJzL2Uyb0RvYy54bWysVEtv2zAMvg/YfxB0X20HzdoGdYqgRYcB&#10;RVs0HXpWZak2IIsapcTJfv0o+ZGgK3YY5oNMiuTHh0heXu1aw7YKfQO25MVJzpmyEqrGvpX8x/Pt&#10;l3POfBC2EgasKvleeX61/PzpsnMLNYMaTKWQEYj1i86VvA7BLbLMy1q1wp+AU5aEGrAVgVh8yyoU&#10;HaG3Jpvl+desA6wcglTe0+1NL+TLhK+1kuFBa68CMyWn2EI6MZ2v8cyWl2LxhsLVjRzCEP8QRSsa&#10;S04nqBsRBNtg8wdU20gEDzqcSGgz0LqRKuVA2RT5u2zWtXAq5ULF8W4qk/9/sPJ+u3aPSGXonF94&#10;ImMWO41t/FN8bJeKtZ+KpXaBSbqc5efzi7M5Z5Jks/lZQTTBZAdrhz58U9CySJQc6TFSjcT2zode&#10;dVSJzizcNsakBzE2XngwTRXvEhM7Ql0bZFtBbxl2xeDtSIt8R8vskEqiwt6oCGHsk9KsqWLwKZDU&#10;ZQdMIaWyoehFtahU72qe0zc6G6NIiSbAiKwpyAl7ABg1e5ARu0970I+mKjXpZJz/LbDeeLJInsGG&#10;ybhtLOBHAIayGjz3+mOR+tLEKr1CtX9EhtCPiHfytqFnuxM+PAqkmaDpoTkPD3RoA13JYaA4qwF/&#10;fXQf9alVScpZRzNWcv9zI1BxZr5bauKL4vQ0DmViTudnM2LwWPJ6LLGb9hro6QvaKE4mMuoHM5Ia&#10;oX2hdbCKXkkkrCTfJZcBR+Y69LNPC0Wq1Sqp0SA6Ee7s2skIHqsa2/J59yLQDb0bqOvvYZxHsXjX&#10;wr1utLSw2gTQTervQ12HetMQp8YZFk7cEsd80jqsxeVvAAAA//8DAFBLAwQUAAYACAAAACEAqVuK&#10;O+IAAAAJAQAADwAAAGRycy9kb3ducmV2LnhtbEyPzU7DMBCE70i8g7VIXCrqpD8phDgVAoF6QEi0&#10;cOC2iZc4NLajeNuGt8ec4Dia0cw3xXq0nTjSEFrvFKTTBAS52uvWNQredo9X1yACo9PYeUcKvinA&#10;ujw/KzDX/uRe6bjlRsQSF3JUYJj7XMpQG7IYpr4nF71PP1jkKIdG6gFPsdx2cpYkmbTYurhgsKd7&#10;Q/V+e7AKPjYjN1/pEz/vcfI+2ZiqfnmolLq8GO9uQTCN/BeGX/yIDmVkqvzB6SA6BfObLH7haMwz&#10;EDGwmi2WICoFy0UKsizk/wflDwAAAP//AwBQSwECLQAUAAYACAAAACEAtoM4kv4AAADhAQAAEwAA&#10;AAAAAAAAAAAAAAAAAAAAW0NvbnRlbnRfVHlwZXNdLnhtbFBLAQItABQABgAIAAAAIQA4/SH/1gAA&#10;AJQBAAALAAAAAAAAAAAAAAAAAC8BAABfcmVscy8ucmVsc1BLAQItABQABgAIAAAAIQBWbdu6ewIA&#10;AF4FAAAOAAAAAAAAAAAAAAAAAC4CAABkcnMvZTJvRG9jLnhtbFBLAQItABQABgAIAAAAIQCpW4o7&#10;4gAAAAkBAAAPAAAAAAAAAAAAAAAAANUEAABkcnMvZG93bnJldi54bWxQSwUGAAAAAAQABADzAAAA&#10;5AUAAAAA&#10;" filled="f" strokecolor="black [3213]" strokeweight="1pt"/>
            </w:pict>
          </mc:Fallback>
        </mc:AlternateContent>
      </w:r>
    </w:p>
    <w:p w14:paraId="32448A09" w14:textId="77777777" w:rsidR="00CB7F7A" w:rsidRPr="00CB7F7A" w:rsidRDefault="00CB7F7A" w:rsidP="00CB7F7A">
      <w:pPr>
        <w:pStyle w:val="ListParagraph"/>
        <w:spacing w:after="0" w:line="240" w:lineRule="auto"/>
        <w:ind w:left="3960" w:firstLine="360"/>
        <w:jc w:val="both"/>
        <w:rPr>
          <w:rFonts w:ascii="Verdana" w:hAnsi="Verdana"/>
          <w:b/>
          <w:i/>
        </w:rPr>
      </w:pPr>
      <w:r w:rsidRPr="00CB7F7A">
        <w:rPr>
          <w:rFonts w:ascii="Verdana" w:hAnsi="Verdana"/>
          <w:b/>
          <w:i/>
        </w:rPr>
        <w:t xml:space="preserve">     Code of Conduct</w:t>
      </w:r>
    </w:p>
    <w:p w14:paraId="0A7038CA" w14:textId="77777777" w:rsidR="00CB7F7A" w:rsidRDefault="00CB7F7A" w:rsidP="00CB7F7A">
      <w:pPr>
        <w:pStyle w:val="ListParagraph"/>
        <w:spacing w:after="0" w:line="240" w:lineRule="auto"/>
        <w:ind w:left="1800"/>
        <w:jc w:val="both"/>
        <w:rPr>
          <w:rFonts w:ascii="Verdana" w:hAnsi="Verdana"/>
        </w:rPr>
      </w:pPr>
    </w:p>
    <w:p w14:paraId="0E3F55BB" w14:textId="77777777" w:rsidR="00343122" w:rsidRDefault="00343122" w:rsidP="002C071A">
      <w:pPr>
        <w:pStyle w:val="ListParagraph"/>
        <w:numPr>
          <w:ilvl w:val="3"/>
          <w:numId w:val="16"/>
        </w:numPr>
        <w:spacing w:after="0" w:line="240" w:lineRule="auto"/>
        <w:ind w:left="1800"/>
        <w:jc w:val="both"/>
        <w:rPr>
          <w:rFonts w:ascii="Verdana" w:hAnsi="Verdana"/>
        </w:rPr>
      </w:pPr>
      <w:r w:rsidRPr="0021443D">
        <w:rPr>
          <w:rFonts w:ascii="Verdana" w:hAnsi="Verdana"/>
        </w:rPr>
        <w:t xml:space="preserve">Staff members will, at all times, respect the rights of program participants and use positive techniques of guidance including positive reinforcement and encouragement.  </w:t>
      </w:r>
    </w:p>
    <w:p w14:paraId="2EC8B130" w14:textId="77777777" w:rsidR="007425C3" w:rsidRDefault="007425C3" w:rsidP="002C071A">
      <w:pPr>
        <w:pStyle w:val="ListParagraph"/>
        <w:spacing w:after="0" w:line="240" w:lineRule="auto"/>
        <w:ind w:left="2160"/>
        <w:jc w:val="both"/>
        <w:rPr>
          <w:rFonts w:ascii="Verdana" w:hAnsi="Verdana"/>
        </w:rPr>
      </w:pPr>
    </w:p>
    <w:p w14:paraId="64425880" w14:textId="77777777" w:rsidR="00343122" w:rsidRDefault="003030A0" w:rsidP="002C071A">
      <w:pPr>
        <w:pStyle w:val="ListParagraph"/>
        <w:numPr>
          <w:ilvl w:val="3"/>
          <w:numId w:val="16"/>
        </w:numPr>
        <w:spacing w:after="0" w:line="240" w:lineRule="auto"/>
        <w:ind w:left="1800"/>
        <w:jc w:val="both"/>
        <w:rPr>
          <w:rFonts w:ascii="Verdana" w:hAnsi="Verdana"/>
        </w:rPr>
      </w:pPr>
      <w:r>
        <w:rPr>
          <w:rFonts w:ascii="Verdana" w:hAnsi="Verdana"/>
        </w:rPr>
        <w:lastRenderedPageBreak/>
        <w:t>S</w:t>
      </w:r>
      <w:r w:rsidR="00343122" w:rsidRPr="0021443D">
        <w:rPr>
          <w:rFonts w:ascii="Verdana" w:hAnsi="Verdana"/>
        </w:rPr>
        <w:t xml:space="preserve">taff members will portray a positive role model for youth by maintaining an attitude of respect, loyalty, patience, courtesy, tact, and maturity.  </w:t>
      </w:r>
    </w:p>
    <w:p w14:paraId="604A0D13" w14:textId="77777777" w:rsidR="003030A0" w:rsidRPr="003030A0" w:rsidRDefault="003030A0" w:rsidP="002C071A">
      <w:pPr>
        <w:pStyle w:val="ListParagraph"/>
        <w:spacing w:after="0"/>
        <w:jc w:val="both"/>
        <w:rPr>
          <w:rFonts w:ascii="Verdana" w:hAnsi="Verdana"/>
        </w:rPr>
      </w:pPr>
    </w:p>
    <w:p w14:paraId="13E4854C" w14:textId="0E5CC6C2" w:rsidR="00A714C4" w:rsidRDefault="003030A0" w:rsidP="002C071A">
      <w:pPr>
        <w:pStyle w:val="ListParagraph"/>
        <w:numPr>
          <w:ilvl w:val="3"/>
          <w:numId w:val="16"/>
        </w:numPr>
        <w:spacing w:after="0" w:line="240" w:lineRule="auto"/>
        <w:ind w:left="1800"/>
        <w:jc w:val="both"/>
        <w:rPr>
          <w:rFonts w:ascii="Verdana" w:hAnsi="Verdana"/>
        </w:rPr>
      </w:pPr>
      <w:r>
        <w:rPr>
          <w:rFonts w:ascii="Verdana" w:hAnsi="Verdana"/>
        </w:rPr>
        <w:t>S</w:t>
      </w:r>
      <w:r w:rsidR="00343122" w:rsidRPr="003030A0">
        <w:rPr>
          <w:rFonts w:ascii="Verdana" w:hAnsi="Verdana"/>
        </w:rPr>
        <w:t>taff members shall not transport children in their own vehicles</w:t>
      </w:r>
      <w:r w:rsidR="00A714C4">
        <w:rPr>
          <w:rFonts w:ascii="Verdana" w:hAnsi="Verdana"/>
        </w:rPr>
        <w:t>, unless written authorization from the child</w:t>
      </w:r>
      <w:r w:rsidR="009C34A4">
        <w:rPr>
          <w:rFonts w:ascii="Verdana" w:hAnsi="Verdana"/>
        </w:rPr>
        <w:t>'</w:t>
      </w:r>
      <w:r w:rsidR="00A714C4">
        <w:rPr>
          <w:rFonts w:ascii="Verdana" w:hAnsi="Verdana"/>
        </w:rPr>
        <w:t xml:space="preserve">s parent or guardian has been received.  </w:t>
      </w:r>
    </w:p>
    <w:p w14:paraId="40DA5D98" w14:textId="77777777" w:rsidR="00A714C4" w:rsidRPr="00A714C4" w:rsidRDefault="00A714C4" w:rsidP="002C071A">
      <w:pPr>
        <w:pStyle w:val="ListParagraph"/>
        <w:spacing w:after="0"/>
        <w:jc w:val="both"/>
        <w:rPr>
          <w:rFonts w:ascii="Verdana" w:hAnsi="Verdana"/>
        </w:rPr>
      </w:pPr>
    </w:p>
    <w:p w14:paraId="144577C6" w14:textId="77777777" w:rsidR="003030A0" w:rsidRDefault="00343122" w:rsidP="002C071A">
      <w:pPr>
        <w:pStyle w:val="ListParagraph"/>
        <w:numPr>
          <w:ilvl w:val="3"/>
          <w:numId w:val="16"/>
        </w:numPr>
        <w:spacing w:after="0" w:line="240" w:lineRule="auto"/>
        <w:ind w:left="1800"/>
        <w:jc w:val="both"/>
        <w:rPr>
          <w:rFonts w:ascii="Verdana" w:hAnsi="Verdana"/>
        </w:rPr>
      </w:pPr>
      <w:r w:rsidRPr="003030A0">
        <w:rPr>
          <w:rFonts w:ascii="Verdana" w:hAnsi="Verdana"/>
        </w:rPr>
        <w:t xml:space="preserve">Members of the staff shall not be alone with children they meet in the programs outside of the camp.  This includes babysitting, sleepovers, and inviting children to their home.  </w:t>
      </w:r>
    </w:p>
    <w:p w14:paraId="26F0EAA7" w14:textId="77777777" w:rsidR="00B96734" w:rsidRPr="00B96734" w:rsidRDefault="00B96734" w:rsidP="00B96734">
      <w:pPr>
        <w:pStyle w:val="ListParagraph"/>
        <w:rPr>
          <w:rFonts w:ascii="Verdana" w:hAnsi="Verdana"/>
        </w:rPr>
      </w:pPr>
    </w:p>
    <w:p w14:paraId="32E8C596" w14:textId="2EE8170A" w:rsidR="00B96734" w:rsidRDefault="00D34694" w:rsidP="002C071A">
      <w:pPr>
        <w:pStyle w:val="ListParagraph"/>
        <w:numPr>
          <w:ilvl w:val="3"/>
          <w:numId w:val="16"/>
        </w:numPr>
        <w:spacing w:after="0" w:line="240" w:lineRule="auto"/>
        <w:ind w:left="1800"/>
        <w:jc w:val="both"/>
        <w:rPr>
          <w:rFonts w:ascii="Verdana" w:hAnsi="Verdana"/>
        </w:rPr>
      </w:pPr>
      <w:commentRangeStart w:id="7"/>
      <w:r>
        <w:rPr>
          <w:rFonts w:ascii="Verdana" w:hAnsi="Verdana"/>
        </w:rPr>
        <w:t>No staff member shall engage in one</w:t>
      </w:r>
      <w:r w:rsidR="005A1805">
        <w:rPr>
          <w:rFonts w:ascii="Verdana" w:hAnsi="Verdana"/>
        </w:rPr>
        <w:t>-</w:t>
      </w:r>
      <w:r>
        <w:rPr>
          <w:rFonts w:ascii="Verdana" w:hAnsi="Verdana"/>
        </w:rPr>
        <w:t>to</w:t>
      </w:r>
      <w:r w:rsidR="005A1805">
        <w:rPr>
          <w:rFonts w:ascii="Verdana" w:hAnsi="Verdana"/>
        </w:rPr>
        <w:t>-</w:t>
      </w:r>
      <w:r>
        <w:rPr>
          <w:rFonts w:ascii="Verdana" w:hAnsi="Verdana"/>
        </w:rPr>
        <w:t>one</w:t>
      </w:r>
      <w:r w:rsidR="00A54902">
        <w:rPr>
          <w:rFonts w:ascii="Verdana" w:hAnsi="Verdana"/>
        </w:rPr>
        <w:t xml:space="preserve"> secretive communication</w:t>
      </w:r>
      <w:r w:rsidR="00DB074B">
        <w:rPr>
          <w:rFonts w:ascii="Verdana" w:hAnsi="Verdana"/>
        </w:rPr>
        <w:t xml:space="preserve"> outside of official channels</w:t>
      </w:r>
      <w:r w:rsidR="00BD13E5">
        <w:rPr>
          <w:rFonts w:ascii="Verdana" w:hAnsi="Verdana"/>
        </w:rPr>
        <w:t xml:space="preserve"> and shall not use personal devices or personal social media accounts to contact minors. </w:t>
      </w:r>
    </w:p>
    <w:p w14:paraId="0BE378E8" w14:textId="77777777" w:rsidR="00052F62" w:rsidRPr="00052F62" w:rsidRDefault="00052F62" w:rsidP="00052F62">
      <w:pPr>
        <w:pStyle w:val="ListParagraph"/>
        <w:rPr>
          <w:rFonts w:ascii="Verdana" w:hAnsi="Verdana"/>
        </w:rPr>
      </w:pPr>
    </w:p>
    <w:p w14:paraId="767664C7" w14:textId="77777777" w:rsidR="007D5B7F" w:rsidRPr="007D5B7F" w:rsidRDefault="00052F62" w:rsidP="007D5B7F">
      <w:pPr>
        <w:pStyle w:val="ListParagraph"/>
        <w:numPr>
          <w:ilvl w:val="3"/>
          <w:numId w:val="16"/>
        </w:numPr>
        <w:spacing w:after="0" w:line="240" w:lineRule="auto"/>
        <w:jc w:val="both"/>
        <w:rPr>
          <w:rFonts w:ascii="Verdana" w:hAnsi="Verdana"/>
        </w:rPr>
      </w:pPr>
      <w:r>
        <w:rPr>
          <w:rFonts w:ascii="Verdana" w:hAnsi="Verdana"/>
        </w:rPr>
        <w:t xml:space="preserve">Staff members must recognize that </w:t>
      </w:r>
      <w:r w:rsidR="007D5B7F" w:rsidRPr="007D5B7F">
        <w:rPr>
          <w:rFonts w:ascii="Verdana" w:hAnsi="Verdana"/>
        </w:rPr>
        <w:t>electronic communications can constitute sexual misconduct under N.J.S.A. 18A:6-7.6 (which defines sexual misconduct to include electronic communications designed to establish a sexual relationship with a minor)</w:t>
      </w:r>
      <w:commentRangeEnd w:id="7"/>
      <w:r w:rsidR="003E71FC" w:rsidRPr="007D5B7F">
        <w:rPr>
          <w:rStyle w:val="CommentReference"/>
          <w:rFonts w:ascii="Verdana" w:hAnsi="Verdana"/>
          <w:sz w:val="22"/>
          <w:szCs w:val="22"/>
        </w:rPr>
        <w:commentReference w:id="7"/>
      </w:r>
    </w:p>
    <w:p w14:paraId="6901FA12" w14:textId="370529A5" w:rsidR="00052F62" w:rsidRDefault="00052F62" w:rsidP="007D5B7F">
      <w:pPr>
        <w:pStyle w:val="ListParagraph"/>
        <w:spacing w:after="0" w:line="240" w:lineRule="auto"/>
        <w:ind w:left="3600"/>
        <w:jc w:val="both"/>
        <w:rPr>
          <w:rFonts w:ascii="Verdana" w:hAnsi="Verdana"/>
        </w:rPr>
      </w:pPr>
    </w:p>
    <w:p w14:paraId="402897A5" w14:textId="7DC15B10" w:rsidR="00343122" w:rsidRPr="003030A0" w:rsidRDefault="0021443D" w:rsidP="002C071A">
      <w:pPr>
        <w:pStyle w:val="ListParagraph"/>
        <w:numPr>
          <w:ilvl w:val="3"/>
          <w:numId w:val="16"/>
        </w:numPr>
        <w:spacing w:after="0" w:line="240" w:lineRule="auto"/>
        <w:ind w:left="1800"/>
        <w:jc w:val="both"/>
        <w:rPr>
          <w:rFonts w:ascii="Verdana" w:hAnsi="Verdana"/>
        </w:rPr>
      </w:pPr>
      <w:r w:rsidRPr="003030A0">
        <w:rPr>
          <w:rFonts w:ascii="Verdana" w:hAnsi="Verdana"/>
        </w:rPr>
        <w:t>Staff members shall, at all times, be visible to other staff mem</w:t>
      </w:r>
      <w:r w:rsidR="00E019C3">
        <w:rPr>
          <w:rFonts w:ascii="Verdana" w:hAnsi="Verdana"/>
        </w:rPr>
        <w:t xml:space="preserve">bers while supervising minors.  </w:t>
      </w:r>
      <w:r w:rsidR="00343122" w:rsidRPr="003030A0">
        <w:rPr>
          <w:rFonts w:ascii="Verdana" w:hAnsi="Verdana"/>
        </w:rPr>
        <w:t xml:space="preserve">Any exceptions require a written explanation before the fact and approval of the Program Director.  </w:t>
      </w:r>
    </w:p>
    <w:p w14:paraId="704E5AFF" w14:textId="77777777" w:rsidR="007425C3" w:rsidRPr="007425C3" w:rsidRDefault="007425C3" w:rsidP="002C071A">
      <w:pPr>
        <w:pStyle w:val="ListParagraph"/>
        <w:spacing w:after="0"/>
        <w:jc w:val="both"/>
        <w:rPr>
          <w:rFonts w:ascii="Verdana" w:hAnsi="Verdana"/>
        </w:rPr>
      </w:pPr>
    </w:p>
    <w:p w14:paraId="051FE234" w14:textId="77777777" w:rsidR="00E019C3" w:rsidRDefault="003030A0" w:rsidP="002C071A">
      <w:pPr>
        <w:pStyle w:val="ListParagraph"/>
        <w:numPr>
          <w:ilvl w:val="3"/>
          <w:numId w:val="16"/>
        </w:numPr>
        <w:spacing w:after="0" w:line="240" w:lineRule="auto"/>
        <w:ind w:left="1800"/>
        <w:jc w:val="both"/>
        <w:rPr>
          <w:rFonts w:ascii="Verdana" w:hAnsi="Verdana"/>
        </w:rPr>
      </w:pPr>
      <w:r>
        <w:rPr>
          <w:rFonts w:ascii="Verdana" w:hAnsi="Verdana"/>
        </w:rPr>
        <w:t>S</w:t>
      </w:r>
      <w:r w:rsidR="0021443D" w:rsidRPr="007425C3">
        <w:rPr>
          <w:rFonts w:ascii="Verdana" w:hAnsi="Verdana"/>
        </w:rPr>
        <w:t xml:space="preserve">taff members </w:t>
      </w:r>
      <w:r>
        <w:rPr>
          <w:rFonts w:ascii="Verdana" w:hAnsi="Verdana"/>
        </w:rPr>
        <w:t xml:space="preserve">will </w:t>
      </w:r>
      <w:r w:rsidR="0021443D" w:rsidRPr="007425C3">
        <w:rPr>
          <w:rFonts w:ascii="Verdana" w:hAnsi="Verdana"/>
        </w:rPr>
        <w:t xml:space="preserve">appear neat, clean, and appropriately attired. </w:t>
      </w:r>
    </w:p>
    <w:p w14:paraId="1832CB3A" w14:textId="77777777" w:rsidR="00E019C3" w:rsidRPr="00E019C3" w:rsidRDefault="00E019C3" w:rsidP="00E019C3">
      <w:pPr>
        <w:pStyle w:val="ListParagraph"/>
        <w:rPr>
          <w:rFonts w:ascii="Verdana" w:hAnsi="Verdana"/>
        </w:rPr>
      </w:pPr>
    </w:p>
    <w:p w14:paraId="41CDFCEC" w14:textId="4E1E9EAC" w:rsidR="0021443D" w:rsidRDefault="003030A0" w:rsidP="002C071A">
      <w:pPr>
        <w:pStyle w:val="ListParagraph"/>
        <w:numPr>
          <w:ilvl w:val="3"/>
          <w:numId w:val="16"/>
        </w:numPr>
        <w:spacing w:after="0" w:line="240" w:lineRule="auto"/>
        <w:ind w:left="1800"/>
        <w:jc w:val="both"/>
        <w:rPr>
          <w:rFonts w:ascii="Verdana" w:hAnsi="Verdana"/>
        </w:rPr>
      </w:pPr>
      <w:r>
        <w:rPr>
          <w:rFonts w:ascii="Verdana" w:hAnsi="Verdana"/>
        </w:rPr>
        <w:t>S</w:t>
      </w:r>
      <w:r w:rsidR="0021443D" w:rsidRPr="007425C3">
        <w:rPr>
          <w:rFonts w:ascii="Verdana" w:hAnsi="Verdana"/>
        </w:rPr>
        <w:t>taff members will refrain from intimate displays of affection towards others in the presence of children, parents</w:t>
      </w:r>
      <w:r w:rsidR="00E019C3">
        <w:rPr>
          <w:rFonts w:ascii="Verdana" w:hAnsi="Verdana"/>
        </w:rPr>
        <w:t>,</w:t>
      </w:r>
      <w:r w:rsidR="0021443D" w:rsidRPr="007425C3">
        <w:rPr>
          <w:rFonts w:ascii="Verdana" w:hAnsi="Verdana"/>
        </w:rPr>
        <w:t xml:space="preserve"> and staff.</w:t>
      </w:r>
    </w:p>
    <w:p w14:paraId="166CAFB8" w14:textId="77777777" w:rsidR="00A44CE5" w:rsidRPr="00A44CE5" w:rsidRDefault="00A44CE5" w:rsidP="002C071A">
      <w:pPr>
        <w:pStyle w:val="ListParagraph"/>
        <w:spacing w:after="0"/>
        <w:jc w:val="both"/>
        <w:rPr>
          <w:rFonts w:ascii="Verdana" w:hAnsi="Verdana"/>
        </w:rPr>
      </w:pPr>
    </w:p>
    <w:p w14:paraId="629DF258" w14:textId="77777777" w:rsidR="00A44CE5" w:rsidRDefault="00A44CE5" w:rsidP="002C071A">
      <w:pPr>
        <w:pStyle w:val="ListParagraph"/>
        <w:numPr>
          <w:ilvl w:val="3"/>
          <w:numId w:val="16"/>
        </w:numPr>
        <w:spacing w:after="0" w:line="240" w:lineRule="auto"/>
        <w:ind w:left="1800"/>
        <w:jc w:val="both"/>
        <w:rPr>
          <w:rFonts w:ascii="Verdana" w:hAnsi="Verdana"/>
        </w:rPr>
      </w:pPr>
      <w:r>
        <w:rPr>
          <w:rFonts w:ascii="Verdana" w:hAnsi="Verdana"/>
        </w:rPr>
        <w:t xml:space="preserve">Staff members are required to refrain from texting, and posting or checking any of the social media outlets while they are working or volunteering.  The only exception is for texting for the purposes of communicating with another staff member or parent regarding a programmatic issue pertaining to a child.  </w:t>
      </w:r>
    </w:p>
    <w:p w14:paraId="60670544" w14:textId="77777777" w:rsidR="007425C3" w:rsidRPr="007425C3" w:rsidRDefault="007425C3" w:rsidP="002C071A">
      <w:pPr>
        <w:pStyle w:val="ListParagraph"/>
        <w:spacing w:after="0"/>
        <w:jc w:val="both"/>
        <w:rPr>
          <w:rFonts w:ascii="Verdana" w:hAnsi="Verdana"/>
        </w:rPr>
      </w:pPr>
    </w:p>
    <w:p w14:paraId="6B41DFBC" w14:textId="77777777" w:rsidR="00305E7C" w:rsidRDefault="003030A0" w:rsidP="002C071A">
      <w:pPr>
        <w:pStyle w:val="ListParagraph"/>
        <w:numPr>
          <w:ilvl w:val="3"/>
          <w:numId w:val="16"/>
        </w:numPr>
        <w:spacing w:after="0" w:line="240" w:lineRule="auto"/>
        <w:ind w:left="1800"/>
        <w:jc w:val="both"/>
        <w:rPr>
          <w:rFonts w:ascii="Verdana" w:hAnsi="Verdana"/>
        </w:rPr>
      </w:pPr>
      <w:r>
        <w:rPr>
          <w:rFonts w:ascii="Verdana" w:hAnsi="Verdana"/>
        </w:rPr>
        <w:t>S</w:t>
      </w:r>
      <w:r w:rsidR="00305E7C" w:rsidRPr="007425C3">
        <w:rPr>
          <w:rFonts w:ascii="Verdana" w:hAnsi="Verdana"/>
        </w:rPr>
        <w:t xml:space="preserve">taff members </w:t>
      </w:r>
      <w:r w:rsidR="00A44CE5">
        <w:rPr>
          <w:rFonts w:ascii="Verdana" w:hAnsi="Verdana"/>
        </w:rPr>
        <w:t>are</w:t>
      </w:r>
      <w:r w:rsidR="00305E7C" w:rsidRPr="007425C3">
        <w:rPr>
          <w:rFonts w:ascii="Verdana" w:hAnsi="Verdana"/>
        </w:rPr>
        <w:t xml:space="preserve"> </w:t>
      </w:r>
      <w:r>
        <w:rPr>
          <w:rFonts w:ascii="Verdana" w:hAnsi="Verdana"/>
        </w:rPr>
        <w:t xml:space="preserve">prohibited from buying </w:t>
      </w:r>
      <w:r w:rsidR="00305E7C" w:rsidRPr="007425C3">
        <w:rPr>
          <w:rFonts w:ascii="Verdana" w:hAnsi="Verdana"/>
        </w:rPr>
        <w:t xml:space="preserve">gifts for program participants.  </w:t>
      </w:r>
    </w:p>
    <w:p w14:paraId="59312DED" w14:textId="77777777" w:rsidR="00D34EF5" w:rsidRPr="00D34EF5" w:rsidRDefault="00D34EF5" w:rsidP="003C08D9">
      <w:pPr>
        <w:pStyle w:val="ListParagraph"/>
        <w:spacing w:after="0"/>
        <w:rPr>
          <w:rFonts w:ascii="Verdana" w:hAnsi="Verdana"/>
        </w:rPr>
      </w:pPr>
    </w:p>
    <w:p w14:paraId="4EBBB609" w14:textId="77777777" w:rsidR="00D34EF5" w:rsidRPr="002C071A" w:rsidRDefault="00D34EF5" w:rsidP="002C071A">
      <w:pPr>
        <w:spacing w:after="0" w:line="240" w:lineRule="auto"/>
        <w:ind w:left="1080"/>
        <w:jc w:val="both"/>
        <w:rPr>
          <w:rFonts w:ascii="Verdana" w:hAnsi="Verdana"/>
          <w:b/>
          <w:u w:val="single"/>
        </w:rPr>
      </w:pPr>
      <w:r w:rsidRPr="002C071A">
        <w:rPr>
          <w:rFonts w:ascii="Verdana" w:hAnsi="Verdana"/>
          <w:b/>
          <w:u w:val="single"/>
        </w:rPr>
        <w:t xml:space="preserve">In addition to the Code of Conduct, the following shall be a part of the specific program provisions: </w:t>
      </w:r>
    </w:p>
    <w:p w14:paraId="1243686A" w14:textId="77777777" w:rsidR="003030A0" w:rsidRPr="003030A0" w:rsidRDefault="003030A0" w:rsidP="003C08D9">
      <w:pPr>
        <w:pStyle w:val="ListParagraph"/>
        <w:spacing w:after="0"/>
        <w:rPr>
          <w:rFonts w:ascii="Verdana" w:hAnsi="Verdana"/>
        </w:rPr>
      </w:pPr>
    </w:p>
    <w:p w14:paraId="3F0968A0" w14:textId="02E74ACA" w:rsidR="004917FA" w:rsidRDefault="004917FA" w:rsidP="002C071A">
      <w:pPr>
        <w:pStyle w:val="ListParagraph"/>
        <w:numPr>
          <w:ilvl w:val="3"/>
          <w:numId w:val="1"/>
        </w:numPr>
        <w:spacing w:after="0" w:line="240" w:lineRule="auto"/>
        <w:ind w:left="1800"/>
        <w:jc w:val="both"/>
        <w:rPr>
          <w:rFonts w:ascii="Verdana" w:hAnsi="Verdana"/>
        </w:rPr>
      </w:pPr>
      <w:r w:rsidRPr="00085BA8">
        <w:rPr>
          <w:rFonts w:ascii="Verdana" w:hAnsi="Verdana"/>
        </w:rPr>
        <w:t>The possession or use of alcohol and other drugs, fireworks, guns</w:t>
      </w:r>
      <w:r w:rsidR="00E019C3">
        <w:rPr>
          <w:rFonts w:ascii="Verdana" w:hAnsi="Verdana"/>
        </w:rPr>
        <w:t>,</w:t>
      </w:r>
      <w:r w:rsidRPr="00085BA8">
        <w:rPr>
          <w:rFonts w:ascii="Verdana" w:hAnsi="Verdana"/>
        </w:rPr>
        <w:t xml:space="preserve"> and other weapons is prohibited.</w:t>
      </w:r>
    </w:p>
    <w:p w14:paraId="66FF8BDA" w14:textId="77777777" w:rsidR="00085BA8" w:rsidRPr="00085BA8" w:rsidRDefault="00085BA8" w:rsidP="002C071A">
      <w:pPr>
        <w:pStyle w:val="ListParagraph"/>
        <w:spacing w:after="0" w:line="240" w:lineRule="auto"/>
        <w:ind w:left="1440"/>
        <w:jc w:val="both"/>
        <w:rPr>
          <w:rFonts w:ascii="Verdana" w:hAnsi="Verdana"/>
        </w:rPr>
      </w:pPr>
    </w:p>
    <w:p w14:paraId="74A52034" w14:textId="564F1B2E" w:rsidR="004917FA" w:rsidRDefault="00085BA8" w:rsidP="002C071A">
      <w:pPr>
        <w:pStyle w:val="ListParagraph"/>
        <w:numPr>
          <w:ilvl w:val="3"/>
          <w:numId w:val="1"/>
        </w:numPr>
        <w:spacing w:after="0" w:line="240" w:lineRule="auto"/>
        <w:ind w:left="1800"/>
        <w:jc w:val="both"/>
        <w:rPr>
          <w:rFonts w:ascii="Verdana" w:hAnsi="Verdana"/>
        </w:rPr>
      </w:pPr>
      <w:r>
        <w:rPr>
          <w:rFonts w:ascii="Verdana" w:hAnsi="Verdana"/>
        </w:rPr>
        <w:lastRenderedPageBreak/>
        <w:t>The</w:t>
      </w:r>
      <w:r w:rsidR="00E019C3">
        <w:rPr>
          <w:rFonts w:ascii="Verdana" w:hAnsi="Verdana"/>
        </w:rPr>
        <w:t xml:space="preserve"> </w:t>
      </w:r>
      <w:r w:rsidR="00E019C3" w:rsidRPr="0073625E">
        <w:rPr>
          <w:rFonts w:ascii="Verdana" w:hAnsi="Verdana"/>
          <w:b/>
          <w:i/>
          <w:highlight w:val="yellow"/>
          <w:u w:val="single"/>
        </w:rPr>
        <w:t>INSERT YOUR AGENCY</w:t>
      </w:r>
      <w:r>
        <w:rPr>
          <w:rFonts w:ascii="Verdana" w:hAnsi="Verdana"/>
        </w:rPr>
        <w:t xml:space="preserve"> shall set forth r</w:t>
      </w:r>
      <w:r w:rsidR="004917FA" w:rsidRPr="00412CE2">
        <w:rPr>
          <w:rFonts w:ascii="Verdana" w:hAnsi="Verdana"/>
        </w:rPr>
        <w:t xml:space="preserve">ules and procedures governing when and under what circumstances participants may leave the </w:t>
      </w:r>
      <w:r w:rsidR="00E019C3" w:rsidRPr="0073625E">
        <w:rPr>
          <w:rFonts w:ascii="Verdana" w:hAnsi="Verdana"/>
          <w:b/>
          <w:i/>
          <w:highlight w:val="yellow"/>
          <w:u w:val="single"/>
        </w:rPr>
        <w:t>INSERT YOUR AGENCY</w:t>
      </w:r>
      <w:r w:rsidR="00E019C3" w:rsidRPr="00412CE2">
        <w:rPr>
          <w:rFonts w:ascii="Verdana" w:hAnsi="Verdana"/>
        </w:rPr>
        <w:t xml:space="preserve"> </w:t>
      </w:r>
      <w:r w:rsidR="00E019C3">
        <w:rPr>
          <w:rFonts w:ascii="Verdana" w:hAnsi="Verdana"/>
        </w:rPr>
        <w:t>pr</w:t>
      </w:r>
      <w:r w:rsidR="004917FA" w:rsidRPr="00412CE2">
        <w:rPr>
          <w:rFonts w:ascii="Verdana" w:hAnsi="Verdana"/>
        </w:rPr>
        <w:t>operty during the program.</w:t>
      </w:r>
    </w:p>
    <w:p w14:paraId="7DD16E50" w14:textId="77777777" w:rsidR="00085BA8" w:rsidRPr="00085BA8" w:rsidRDefault="00085BA8" w:rsidP="002C071A">
      <w:pPr>
        <w:pStyle w:val="ListParagraph"/>
        <w:spacing w:after="0"/>
        <w:ind w:left="1440"/>
        <w:jc w:val="both"/>
        <w:rPr>
          <w:rFonts w:ascii="Verdana" w:hAnsi="Verdana"/>
        </w:rPr>
      </w:pPr>
    </w:p>
    <w:p w14:paraId="6681E3FA" w14:textId="77777777" w:rsidR="004917FA" w:rsidRDefault="004917FA" w:rsidP="002C071A">
      <w:pPr>
        <w:pStyle w:val="ListParagraph"/>
        <w:numPr>
          <w:ilvl w:val="3"/>
          <w:numId w:val="1"/>
        </w:numPr>
        <w:spacing w:after="0" w:line="240" w:lineRule="auto"/>
        <w:ind w:left="1800"/>
        <w:jc w:val="both"/>
        <w:rPr>
          <w:rFonts w:ascii="Verdana" w:hAnsi="Verdana"/>
        </w:rPr>
      </w:pPr>
      <w:r w:rsidRPr="00085BA8">
        <w:rPr>
          <w:rFonts w:ascii="Verdana" w:hAnsi="Verdana"/>
        </w:rPr>
        <w:t>No violence, including sexual abuse or harassment, will be tolerated.</w:t>
      </w:r>
    </w:p>
    <w:p w14:paraId="2013E3D6" w14:textId="77777777" w:rsidR="00085BA8" w:rsidRPr="00085BA8" w:rsidRDefault="00085BA8" w:rsidP="002C071A">
      <w:pPr>
        <w:pStyle w:val="ListParagraph"/>
        <w:spacing w:after="0"/>
        <w:ind w:left="1440"/>
        <w:jc w:val="both"/>
        <w:rPr>
          <w:rFonts w:ascii="Verdana" w:hAnsi="Verdana"/>
        </w:rPr>
      </w:pPr>
    </w:p>
    <w:p w14:paraId="36183F71" w14:textId="61032EF5" w:rsidR="004917FA" w:rsidRDefault="004917FA" w:rsidP="002C071A">
      <w:pPr>
        <w:pStyle w:val="ListParagraph"/>
        <w:numPr>
          <w:ilvl w:val="3"/>
          <w:numId w:val="1"/>
        </w:numPr>
        <w:spacing w:after="0" w:line="240" w:lineRule="auto"/>
        <w:ind w:left="1800"/>
        <w:jc w:val="both"/>
        <w:rPr>
          <w:rFonts w:ascii="Verdana" w:hAnsi="Verdana"/>
        </w:rPr>
      </w:pPr>
      <w:r w:rsidRPr="00085BA8">
        <w:rPr>
          <w:rFonts w:ascii="Verdana" w:hAnsi="Verdana"/>
        </w:rPr>
        <w:t>Hazing of any kind is prohibited. Bullying</w:t>
      </w:r>
      <w:r w:rsidR="00E019C3">
        <w:rPr>
          <w:rFonts w:ascii="Verdana" w:hAnsi="Verdana"/>
        </w:rPr>
        <w:t>,</w:t>
      </w:r>
      <w:r w:rsidRPr="00085BA8">
        <w:rPr>
          <w:rFonts w:ascii="Verdana" w:hAnsi="Verdana"/>
        </w:rPr>
        <w:t xml:space="preserve"> including ve</w:t>
      </w:r>
      <w:r w:rsidR="00E019C3">
        <w:rPr>
          <w:rFonts w:ascii="Verdana" w:hAnsi="Verdana"/>
        </w:rPr>
        <w:t>rbal, physical, and cyber</w:t>
      </w:r>
      <w:r w:rsidRPr="00085BA8">
        <w:rPr>
          <w:rFonts w:ascii="Verdana" w:hAnsi="Verdana"/>
        </w:rPr>
        <w:t xml:space="preserve">bullying </w:t>
      </w:r>
      <w:r w:rsidR="00E019C3">
        <w:rPr>
          <w:rFonts w:ascii="Verdana" w:hAnsi="Verdana"/>
        </w:rPr>
        <w:t>is</w:t>
      </w:r>
      <w:r w:rsidRPr="00085BA8">
        <w:rPr>
          <w:rFonts w:ascii="Verdana" w:hAnsi="Verdana"/>
        </w:rPr>
        <w:t xml:space="preserve"> prohibited</w:t>
      </w:r>
      <w:r w:rsidR="00085BA8">
        <w:rPr>
          <w:rFonts w:ascii="Verdana" w:hAnsi="Verdana"/>
        </w:rPr>
        <w:t xml:space="preserve"> and will be addressed immediately</w:t>
      </w:r>
      <w:r w:rsidRPr="00085BA8">
        <w:rPr>
          <w:rFonts w:ascii="Verdana" w:hAnsi="Verdana"/>
        </w:rPr>
        <w:t>.</w:t>
      </w:r>
    </w:p>
    <w:p w14:paraId="5B469C74" w14:textId="77777777" w:rsidR="00085BA8" w:rsidRPr="00085BA8" w:rsidRDefault="00085BA8" w:rsidP="002C071A">
      <w:pPr>
        <w:pStyle w:val="ListParagraph"/>
        <w:spacing w:after="0"/>
        <w:ind w:left="1440"/>
        <w:jc w:val="both"/>
        <w:rPr>
          <w:rFonts w:ascii="Verdana" w:hAnsi="Verdana"/>
        </w:rPr>
      </w:pPr>
    </w:p>
    <w:p w14:paraId="3EECF624" w14:textId="77777777" w:rsidR="004917FA" w:rsidRDefault="004917FA" w:rsidP="002C071A">
      <w:pPr>
        <w:pStyle w:val="ListParagraph"/>
        <w:numPr>
          <w:ilvl w:val="3"/>
          <w:numId w:val="1"/>
        </w:numPr>
        <w:spacing w:after="0" w:line="240" w:lineRule="auto"/>
        <w:ind w:left="1800"/>
        <w:jc w:val="both"/>
        <w:rPr>
          <w:rFonts w:ascii="Verdana" w:hAnsi="Verdana"/>
        </w:rPr>
      </w:pPr>
      <w:r w:rsidRPr="00412CE2">
        <w:rPr>
          <w:rFonts w:ascii="Verdana" w:hAnsi="Verdana"/>
        </w:rPr>
        <w:t>No theft of property will be tolerated.</w:t>
      </w:r>
    </w:p>
    <w:p w14:paraId="23ABA16A" w14:textId="77777777" w:rsidR="00085BA8" w:rsidRDefault="00085BA8" w:rsidP="002C071A">
      <w:pPr>
        <w:pStyle w:val="ListParagraph"/>
        <w:spacing w:after="0" w:line="240" w:lineRule="auto"/>
        <w:ind w:left="1440"/>
        <w:jc w:val="both"/>
        <w:rPr>
          <w:rFonts w:ascii="Verdana" w:hAnsi="Verdana"/>
        </w:rPr>
      </w:pPr>
    </w:p>
    <w:p w14:paraId="0A5C2D49" w14:textId="77777777" w:rsidR="004917FA" w:rsidRDefault="004917FA" w:rsidP="002C071A">
      <w:pPr>
        <w:pStyle w:val="ListParagraph"/>
        <w:numPr>
          <w:ilvl w:val="3"/>
          <w:numId w:val="1"/>
        </w:numPr>
        <w:spacing w:after="0" w:line="240" w:lineRule="auto"/>
        <w:ind w:left="1800"/>
        <w:jc w:val="both"/>
        <w:rPr>
          <w:rFonts w:ascii="Verdana" w:hAnsi="Verdana"/>
        </w:rPr>
      </w:pPr>
      <w:r w:rsidRPr="00412CE2">
        <w:rPr>
          <w:rFonts w:ascii="Verdana" w:hAnsi="Verdana"/>
        </w:rPr>
        <w:t>No use of tobacco products will be tolerated.</w:t>
      </w:r>
    </w:p>
    <w:p w14:paraId="0D4211D4" w14:textId="77777777" w:rsidR="00A714C4" w:rsidRPr="00A714C4" w:rsidRDefault="00A714C4" w:rsidP="002C071A">
      <w:pPr>
        <w:pStyle w:val="ListParagraph"/>
        <w:spacing w:after="0"/>
        <w:jc w:val="both"/>
        <w:rPr>
          <w:rFonts w:ascii="Verdana" w:hAnsi="Verdana"/>
        </w:rPr>
      </w:pPr>
    </w:p>
    <w:p w14:paraId="3AB2B05B" w14:textId="0AE0691D" w:rsidR="004917FA" w:rsidRDefault="004917FA" w:rsidP="002C071A">
      <w:pPr>
        <w:pStyle w:val="ListParagraph"/>
        <w:numPr>
          <w:ilvl w:val="3"/>
          <w:numId w:val="1"/>
        </w:numPr>
        <w:spacing w:after="0" w:line="240" w:lineRule="auto"/>
        <w:ind w:left="1800"/>
        <w:jc w:val="both"/>
        <w:rPr>
          <w:rFonts w:ascii="Verdana" w:hAnsi="Verdana"/>
        </w:rPr>
      </w:pPr>
      <w:r w:rsidRPr="00553F82">
        <w:rPr>
          <w:rFonts w:ascii="Verdana" w:hAnsi="Verdana"/>
        </w:rPr>
        <w:t>Misuse or damage of</w:t>
      </w:r>
      <w:r w:rsidR="00E019C3" w:rsidRPr="00E019C3">
        <w:rPr>
          <w:rFonts w:ascii="Verdana" w:hAnsi="Verdana"/>
          <w:b/>
          <w:i/>
          <w:highlight w:val="yellow"/>
          <w:u w:val="single"/>
        </w:rPr>
        <w:t xml:space="preserve"> </w:t>
      </w:r>
      <w:r w:rsidR="00E019C3" w:rsidRPr="0073625E">
        <w:rPr>
          <w:rFonts w:ascii="Verdana" w:hAnsi="Verdana"/>
          <w:b/>
          <w:i/>
          <w:highlight w:val="yellow"/>
          <w:u w:val="single"/>
        </w:rPr>
        <w:t>INSERT YOUR AGENCY</w:t>
      </w:r>
      <w:r w:rsidRPr="00553F82">
        <w:rPr>
          <w:rFonts w:ascii="Verdana" w:hAnsi="Verdana"/>
        </w:rPr>
        <w:t xml:space="preserve"> property is prohibited. Charges will be assessed against those participants who are responsible for damage or misuse of property.</w:t>
      </w:r>
    </w:p>
    <w:p w14:paraId="70A06D79" w14:textId="77777777" w:rsidR="0084777B" w:rsidRPr="0084777B" w:rsidRDefault="0084777B" w:rsidP="0084777B">
      <w:pPr>
        <w:pStyle w:val="ListParagraph"/>
        <w:rPr>
          <w:rFonts w:ascii="Verdana" w:hAnsi="Verdana"/>
        </w:rPr>
      </w:pPr>
    </w:p>
    <w:p w14:paraId="739187A0" w14:textId="58DD0390" w:rsidR="0084777B" w:rsidRDefault="001D5BE0" w:rsidP="0084777B">
      <w:pPr>
        <w:pStyle w:val="ListParagraph"/>
        <w:numPr>
          <w:ilvl w:val="3"/>
          <w:numId w:val="1"/>
        </w:numPr>
        <w:spacing w:after="0" w:line="240" w:lineRule="auto"/>
        <w:ind w:left="1800"/>
        <w:jc w:val="both"/>
        <w:rPr>
          <w:rFonts w:ascii="Verdana" w:hAnsi="Verdana"/>
        </w:rPr>
      </w:pPr>
      <w:commentRangeStart w:id="8"/>
      <w:r w:rsidRPr="0084777B">
        <w:rPr>
          <w:rFonts w:ascii="Verdana" w:hAnsi="Verdana"/>
        </w:rPr>
        <w:t xml:space="preserve">It is essential </w:t>
      </w:r>
      <w:r w:rsidR="00DB145B" w:rsidRPr="0084777B">
        <w:rPr>
          <w:rFonts w:ascii="Verdana" w:hAnsi="Verdana"/>
        </w:rPr>
        <w:t xml:space="preserve">for local governments to provide separate changing and restroom facilities </w:t>
      </w:r>
      <w:r w:rsidR="00067E60" w:rsidRPr="0084777B">
        <w:rPr>
          <w:rFonts w:ascii="Verdana" w:hAnsi="Verdana"/>
        </w:rPr>
        <w:t xml:space="preserve">for </w:t>
      </w:r>
      <w:r w:rsidR="00FB04F6" w:rsidRPr="0084777B">
        <w:rPr>
          <w:rFonts w:ascii="Verdana" w:hAnsi="Verdana"/>
        </w:rPr>
        <w:t xml:space="preserve">employees or volunteers </w:t>
      </w:r>
      <w:r w:rsidRPr="0084777B">
        <w:rPr>
          <w:rFonts w:ascii="Verdana" w:hAnsi="Verdana"/>
        </w:rPr>
        <w:t>who are minors</w:t>
      </w:r>
      <w:r w:rsidR="00067E60" w:rsidRPr="0084777B">
        <w:rPr>
          <w:rFonts w:ascii="Verdana" w:hAnsi="Verdana"/>
        </w:rPr>
        <w:t xml:space="preserve"> to make certain that there is no </w:t>
      </w:r>
      <w:r w:rsidR="00D37A7C">
        <w:rPr>
          <w:rFonts w:ascii="Verdana" w:hAnsi="Verdana"/>
        </w:rPr>
        <w:t xml:space="preserve">chance for </w:t>
      </w:r>
      <w:r w:rsidR="00067E60" w:rsidRPr="0084777B">
        <w:rPr>
          <w:rFonts w:ascii="Verdana" w:hAnsi="Verdana"/>
        </w:rPr>
        <w:t>interaction in these areas with adults</w:t>
      </w:r>
      <w:r w:rsidR="0084777B" w:rsidRPr="0084777B">
        <w:rPr>
          <w:rFonts w:ascii="Verdana" w:hAnsi="Verdana"/>
        </w:rPr>
        <w:t>.</w:t>
      </w:r>
      <w:r w:rsidR="00D37A7C">
        <w:rPr>
          <w:rFonts w:ascii="Verdana" w:hAnsi="Verdana"/>
        </w:rPr>
        <w:t xml:space="preserve"> It is critically important that </w:t>
      </w:r>
      <w:r w:rsidR="00844DFC">
        <w:rPr>
          <w:rFonts w:ascii="Verdana" w:hAnsi="Verdana"/>
        </w:rPr>
        <w:t xml:space="preserve">adult counselors or supervisors monitor the enforcement of this provision at all times. </w:t>
      </w:r>
      <w:commentRangeEnd w:id="8"/>
      <w:r w:rsidR="00844DFC">
        <w:rPr>
          <w:rStyle w:val="CommentReference"/>
          <w:rFonts w:ascii="Verdana" w:hAnsi="Verdana"/>
          <w:sz w:val="22"/>
          <w:szCs w:val="22"/>
        </w:rPr>
        <w:commentReference w:id="8"/>
      </w:r>
    </w:p>
    <w:p w14:paraId="310CF0A6" w14:textId="77777777" w:rsidR="0084777B" w:rsidRPr="0084777B" w:rsidRDefault="0084777B" w:rsidP="0084777B">
      <w:pPr>
        <w:pStyle w:val="ListParagraph"/>
        <w:rPr>
          <w:rFonts w:ascii="Verdana" w:hAnsi="Verdana"/>
        </w:rPr>
      </w:pPr>
    </w:p>
    <w:p w14:paraId="742471B1" w14:textId="5DAD6DDA" w:rsidR="00085BA8" w:rsidRPr="0084777B" w:rsidRDefault="00085BA8" w:rsidP="0084777B">
      <w:pPr>
        <w:pStyle w:val="ListParagraph"/>
        <w:spacing w:after="0" w:line="240" w:lineRule="auto"/>
        <w:ind w:left="1800"/>
        <w:jc w:val="both"/>
        <w:rPr>
          <w:rFonts w:ascii="Verdana" w:hAnsi="Verdana"/>
        </w:rPr>
      </w:pPr>
    </w:p>
    <w:p w14:paraId="352A7CF3" w14:textId="62E7B7CF" w:rsidR="004917FA" w:rsidRDefault="004917FA" w:rsidP="002C071A">
      <w:pPr>
        <w:pStyle w:val="ListParagraph"/>
        <w:numPr>
          <w:ilvl w:val="3"/>
          <w:numId w:val="1"/>
        </w:numPr>
        <w:spacing w:after="0" w:line="240" w:lineRule="auto"/>
        <w:ind w:left="1800"/>
        <w:jc w:val="both"/>
        <w:rPr>
          <w:rFonts w:ascii="Verdana" w:hAnsi="Verdana"/>
        </w:rPr>
      </w:pPr>
      <w:r w:rsidRPr="00553F82">
        <w:rPr>
          <w:rFonts w:ascii="Verdana" w:hAnsi="Verdana"/>
        </w:rPr>
        <w:t>The inappropriate use of cameras, imaging, and digital devices is prohibited</w:t>
      </w:r>
      <w:r w:rsidR="00E019C3">
        <w:rPr>
          <w:rFonts w:ascii="Verdana" w:hAnsi="Verdana"/>
        </w:rPr>
        <w:t>,</w:t>
      </w:r>
      <w:r w:rsidRPr="00553F82">
        <w:rPr>
          <w:rFonts w:ascii="Verdana" w:hAnsi="Verdana"/>
        </w:rPr>
        <w:t xml:space="preserve"> including</w:t>
      </w:r>
      <w:r w:rsidR="00E019C3">
        <w:rPr>
          <w:rFonts w:ascii="Verdana" w:hAnsi="Verdana"/>
        </w:rPr>
        <w:t xml:space="preserve"> the</w:t>
      </w:r>
      <w:r w:rsidRPr="00553F82">
        <w:rPr>
          <w:rFonts w:ascii="Verdana" w:hAnsi="Verdana"/>
        </w:rPr>
        <w:t xml:space="preserve"> use of such devices in showers, restrooms, or other areas where privacy is expected by participants.</w:t>
      </w:r>
    </w:p>
    <w:p w14:paraId="3A08549D" w14:textId="77777777" w:rsidR="00085BA8" w:rsidRPr="00085BA8" w:rsidRDefault="00085BA8" w:rsidP="002C071A">
      <w:pPr>
        <w:pStyle w:val="ListParagraph"/>
        <w:spacing w:after="0"/>
        <w:jc w:val="both"/>
        <w:rPr>
          <w:rFonts w:ascii="Verdana" w:hAnsi="Verdana"/>
        </w:rPr>
      </w:pPr>
    </w:p>
    <w:p w14:paraId="6CA2D8CF" w14:textId="44D426F1" w:rsidR="0065062C" w:rsidRDefault="0065062C" w:rsidP="002C071A">
      <w:pPr>
        <w:pStyle w:val="ListParagraph"/>
        <w:numPr>
          <w:ilvl w:val="3"/>
          <w:numId w:val="1"/>
        </w:numPr>
        <w:spacing w:after="0" w:line="240" w:lineRule="auto"/>
        <w:ind w:left="1800"/>
        <w:jc w:val="both"/>
        <w:rPr>
          <w:rFonts w:ascii="Verdana" w:hAnsi="Verdana"/>
        </w:rPr>
      </w:pPr>
      <w:r>
        <w:rPr>
          <w:rFonts w:ascii="Verdana" w:hAnsi="Verdana"/>
        </w:rPr>
        <w:t xml:space="preserve">Under no circumstances are any images of any child taken during any of the activities conducted or sponsored by the </w:t>
      </w:r>
      <w:r w:rsidR="00E019C3" w:rsidRPr="0073625E">
        <w:rPr>
          <w:rFonts w:ascii="Verdana" w:hAnsi="Verdana"/>
          <w:b/>
          <w:i/>
          <w:highlight w:val="yellow"/>
          <w:u w:val="single"/>
        </w:rPr>
        <w:t>INSERT YOUR AGENCY</w:t>
      </w:r>
      <w:r w:rsidR="00E019C3">
        <w:rPr>
          <w:rFonts w:ascii="Verdana" w:hAnsi="Verdana"/>
        </w:rPr>
        <w:t xml:space="preserve"> </w:t>
      </w:r>
      <w:r>
        <w:rPr>
          <w:rFonts w:ascii="Verdana" w:hAnsi="Verdana"/>
        </w:rPr>
        <w:t xml:space="preserve">to be shared on any social media platform without the expressed written consent of a parent or legal guardian.  </w:t>
      </w:r>
    </w:p>
    <w:p w14:paraId="49CF2333" w14:textId="77777777" w:rsidR="00CB7F7A" w:rsidRDefault="00CB7F7A" w:rsidP="002C071A">
      <w:pPr>
        <w:pStyle w:val="ListParagraph"/>
        <w:spacing w:after="0" w:line="240" w:lineRule="auto"/>
        <w:ind w:left="2880"/>
        <w:jc w:val="both"/>
        <w:rPr>
          <w:rFonts w:ascii="Verdana" w:hAnsi="Verdana"/>
        </w:rPr>
      </w:pPr>
    </w:p>
    <w:p w14:paraId="2A86410F" w14:textId="7A7D9DB9" w:rsidR="004917FA" w:rsidRDefault="00B90A87" w:rsidP="002C071A">
      <w:pPr>
        <w:pStyle w:val="ListParagraph"/>
        <w:numPr>
          <w:ilvl w:val="3"/>
          <w:numId w:val="1"/>
        </w:numPr>
        <w:spacing w:after="0" w:line="240" w:lineRule="auto"/>
        <w:ind w:left="1800"/>
        <w:jc w:val="both"/>
        <w:rPr>
          <w:rFonts w:ascii="Verdana" w:hAnsi="Verdana"/>
        </w:rPr>
      </w:pPr>
      <w:r w:rsidRPr="007D2025">
        <w:rPr>
          <w:rFonts w:ascii="Verdana" w:hAnsi="Verdana"/>
        </w:rPr>
        <w:t>If possible,</w:t>
      </w:r>
      <w:r>
        <w:rPr>
          <w:rFonts w:ascii="Verdana" w:hAnsi="Verdana"/>
        </w:rPr>
        <w:t xml:space="preserve"> t</w:t>
      </w:r>
      <w:r w:rsidR="00085BA8">
        <w:rPr>
          <w:rFonts w:ascii="Verdana" w:hAnsi="Verdana"/>
        </w:rPr>
        <w:t xml:space="preserve">he </w:t>
      </w:r>
      <w:r w:rsidR="00E019C3" w:rsidRPr="0073625E">
        <w:rPr>
          <w:rFonts w:ascii="Verdana" w:hAnsi="Verdana"/>
          <w:b/>
          <w:i/>
          <w:highlight w:val="yellow"/>
          <w:u w:val="single"/>
        </w:rPr>
        <w:t>INSERT YOUR AGENCY</w:t>
      </w:r>
      <w:r w:rsidR="00E019C3">
        <w:rPr>
          <w:rFonts w:ascii="Verdana" w:hAnsi="Verdana"/>
        </w:rPr>
        <w:t xml:space="preserve"> </w:t>
      </w:r>
      <w:r w:rsidR="00085BA8">
        <w:rPr>
          <w:rFonts w:ascii="Verdana" w:hAnsi="Verdana"/>
        </w:rPr>
        <w:t>shall a</w:t>
      </w:r>
      <w:r w:rsidR="004917FA" w:rsidRPr="00553F82">
        <w:rPr>
          <w:rFonts w:ascii="Verdana" w:hAnsi="Verdana"/>
        </w:rPr>
        <w:t>ssign a staff member who is at least 21 years of age to be accessible to participants. Additional Authorized Adults will be assigned to ensure one-on-one contact with minors does not occur</w:t>
      </w:r>
      <w:r w:rsidR="00E019C3">
        <w:rPr>
          <w:rFonts w:ascii="Verdana" w:hAnsi="Verdana"/>
        </w:rPr>
        <w:t>,</w:t>
      </w:r>
      <w:r w:rsidR="004917FA" w:rsidRPr="00553F82">
        <w:rPr>
          <w:rFonts w:ascii="Verdana" w:hAnsi="Verdana"/>
        </w:rPr>
        <w:t xml:space="preserve"> and that appropriate levels of supervision are implemented. </w:t>
      </w:r>
    </w:p>
    <w:p w14:paraId="7B7A94A4" w14:textId="77777777" w:rsidR="00A714C4" w:rsidRDefault="00A714C4" w:rsidP="002C071A">
      <w:pPr>
        <w:pStyle w:val="ListParagraph"/>
        <w:spacing w:after="0" w:line="240" w:lineRule="auto"/>
        <w:ind w:left="2880"/>
        <w:jc w:val="both"/>
        <w:rPr>
          <w:rFonts w:ascii="Verdana" w:hAnsi="Verdana"/>
        </w:rPr>
      </w:pPr>
    </w:p>
    <w:p w14:paraId="28A560A0" w14:textId="7D5B6727" w:rsidR="00D34EF5" w:rsidRPr="007D2025" w:rsidRDefault="00A714C4" w:rsidP="002C071A">
      <w:pPr>
        <w:pStyle w:val="ListParagraph"/>
        <w:numPr>
          <w:ilvl w:val="3"/>
          <w:numId w:val="1"/>
        </w:numPr>
        <w:spacing w:after="0" w:line="240" w:lineRule="auto"/>
        <w:ind w:left="1800"/>
        <w:jc w:val="both"/>
        <w:rPr>
          <w:rFonts w:ascii="Verdana" w:hAnsi="Verdana"/>
        </w:rPr>
      </w:pPr>
      <w:r w:rsidRPr="00A714C4">
        <w:rPr>
          <w:rFonts w:ascii="Verdana" w:hAnsi="Verdana"/>
        </w:rPr>
        <w:t xml:space="preserve">Take appropriate steps to </w:t>
      </w:r>
      <w:r w:rsidR="00E019C3">
        <w:rPr>
          <w:rFonts w:ascii="Verdana" w:hAnsi="Verdana"/>
        </w:rPr>
        <w:t xml:space="preserve">ensure </w:t>
      </w:r>
      <w:r w:rsidRPr="00A714C4">
        <w:rPr>
          <w:rFonts w:ascii="Verdana" w:hAnsi="Verdana"/>
        </w:rPr>
        <w:t xml:space="preserve">that children are </w:t>
      </w:r>
      <w:r w:rsidRPr="002C071A">
        <w:rPr>
          <w:rFonts w:ascii="Verdana" w:hAnsi="Verdana"/>
          <w:u w:val="single"/>
        </w:rPr>
        <w:t>not released</w:t>
      </w:r>
      <w:r w:rsidRPr="00A714C4">
        <w:rPr>
          <w:rFonts w:ascii="Verdana" w:hAnsi="Verdana"/>
        </w:rPr>
        <w:t xml:space="preserve"> to anyone other than the authorized parent, guardian, or other adult autho</w:t>
      </w:r>
      <w:r w:rsidR="00B90A87">
        <w:rPr>
          <w:rFonts w:ascii="Verdana" w:hAnsi="Verdana"/>
        </w:rPr>
        <w:t xml:space="preserve">rized by the parent or guardian.  </w:t>
      </w:r>
      <w:r w:rsidR="00B90A87" w:rsidRPr="007D2025">
        <w:rPr>
          <w:rFonts w:ascii="Verdana" w:hAnsi="Verdana"/>
        </w:rPr>
        <w:t xml:space="preserve">This shall include annual </w:t>
      </w:r>
      <w:r w:rsidRPr="007D2025">
        <w:rPr>
          <w:rFonts w:ascii="Verdana" w:hAnsi="Verdana"/>
        </w:rPr>
        <w:t xml:space="preserve">written authorization on file in advance. </w:t>
      </w:r>
    </w:p>
    <w:p w14:paraId="6B789624" w14:textId="77777777" w:rsidR="00D34EF5" w:rsidRDefault="00D34EF5" w:rsidP="002C071A">
      <w:pPr>
        <w:spacing w:after="0" w:line="240" w:lineRule="auto"/>
        <w:ind w:left="2160"/>
        <w:jc w:val="both"/>
        <w:rPr>
          <w:rFonts w:ascii="Verdana" w:hAnsi="Verdana"/>
        </w:rPr>
      </w:pPr>
    </w:p>
    <w:p w14:paraId="0C24CFE1" w14:textId="5A4B88ED" w:rsidR="00D34EF5" w:rsidRDefault="00A714C4" w:rsidP="002C071A">
      <w:pPr>
        <w:pStyle w:val="ListParagraph"/>
        <w:numPr>
          <w:ilvl w:val="3"/>
          <w:numId w:val="1"/>
        </w:numPr>
        <w:spacing w:after="0" w:line="240" w:lineRule="auto"/>
        <w:ind w:left="1800"/>
        <w:jc w:val="both"/>
        <w:rPr>
          <w:rFonts w:ascii="Verdana" w:hAnsi="Verdana"/>
        </w:rPr>
      </w:pPr>
      <w:r w:rsidRPr="00D34EF5">
        <w:rPr>
          <w:rFonts w:ascii="Verdana" w:hAnsi="Verdana"/>
        </w:rPr>
        <w:t xml:space="preserve">Develop and made available to participants and their parents or guardians, the rules and discipline measures applicable to the program. Program participants and staff must abide by all </w:t>
      </w:r>
      <w:r w:rsidRPr="00D34EF5">
        <w:rPr>
          <w:rFonts w:ascii="Verdana" w:hAnsi="Verdana"/>
        </w:rPr>
        <w:lastRenderedPageBreak/>
        <w:t>regulations and may be removed from the program for non-compliance with</w:t>
      </w:r>
      <w:r w:rsidR="004B0C1E">
        <w:rPr>
          <w:rFonts w:ascii="Verdana" w:hAnsi="Verdana"/>
        </w:rPr>
        <w:t xml:space="preserve"> the</w:t>
      </w:r>
      <w:r w:rsidRPr="00D34EF5">
        <w:rPr>
          <w:rFonts w:ascii="Verdana" w:hAnsi="Verdana"/>
        </w:rPr>
        <w:t xml:space="preserve"> rules. </w:t>
      </w:r>
    </w:p>
    <w:p w14:paraId="26B8A31F" w14:textId="77777777" w:rsidR="00AF6FB5" w:rsidRPr="00AF6FB5" w:rsidRDefault="00AF6FB5" w:rsidP="00AF6FB5">
      <w:pPr>
        <w:pStyle w:val="ListParagraph"/>
        <w:rPr>
          <w:rFonts w:ascii="Verdana" w:hAnsi="Verdana"/>
        </w:rPr>
      </w:pPr>
    </w:p>
    <w:p w14:paraId="6CCA44A7" w14:textId="77777777" w:rsidR="00AF6FB5" w:rsidRDefault="00AF6FB5" w:rsidP="00AF6FB5">
      <w:pPr>
        <w:pStyle w:val="ListParagraph"/>
        <w:spacing w:after="0" w:line="240" w:lineRule="auto"/>
        <w:jc w:val="both"/>
        <w:rPr>
          <w:rFonts w:ascii="Verdana" w:hAnsi="Verdana"/>
        </w:rPr>
      </w:pPr>
    </w:p>
    <w:p w14:paraId="1E5D64DE" w14:textId="77777777" w:rsidR="00AF6FB5" w:rsidRDefault="00AF6FB5" w:rsidP="00AF6FB5">
      <w:pPr>
        <w:pStyle w:val="ListParagraph"/>
        <w:spacing w:after="0" w:line="240" w:lineRule="auto"/>
        <w:jc w:val="both"/>
        <w:rPr>
          <w:rFonts w:ascii="Verdana" w:hAnsi="Verdana"/>
        </w:rPr>
      </w:pPr>
    </w:p>
    <w:p w14:paraId="3873909E" w14:textId="77777777" w:rsidR="00AF6FB5" w:rsidRDefault="00AF6FB5" w:rsidP="00AF6FB5">
      <w:pPr>
        <w:pStyle w:val="ListParagraph"/>
        <w:spacing w:after="0" w:line="240" w:lineRule="auto"/>
        <w:jc w:val="both"/>
        <w:rPr>
          <w:rFonts w:ascii="Verdana" w:hAnsi="Verdana"/>
        </w:rPr>
      </w:pPr>
    </w:p>
    <w:p w14:paraId="7B479452" w14:textId="77777777" w:rsidR="00D34EF5" w:rsidRPr="00CB7F7A" w:rsidRDefault="00D34EF5" w:rsidP="002C071A">
      <w:pPr>
        <w:pStyle w:val="ListParagraph"/>
        <w:spacing w:after="0" w:line="240" w:lineRule="auto"/>
        <w:ind w:left="3240"/>
        <w:jc w:val="both"/>
        <w:rPr>
          <w:rFonts w:ascii="Verdana" w:hAnsi="Verdana"/>
        </w:rPr>
      </w:pPr>
    </w:p>
    <w:p w14:paraId="041206BA" w14:textId="5DFA34BA" w:rsidR="001A76D9" w:rsidRPr="002C071A" w:rsidRDefault="004917FA" w:rsidP="002C071A">
      <w:pPr>
        <w:pStyle w:val="ListParagraph"/>
        <w:numPr>
          <w:ilvl w:val="3"/>
          <w:numId w:val="1"/>
        </w:numPr>
        <w:spacing w:after="0"/>
        <w:ind w:left="1800"/>
        <w:jc w:val="both"/>
        <w:rPr>
          <w:rFonts w:ascii="Verdana" w:hAnsi="Verdana"/>
        </w:rPr>
      </w:pPr>
      <w:r w:rsidRPr="002C071A">
        <w:rPr>
          <w:rFonts w:ascii="Verdana" w:hAnsi="Verdana"/>
        </w:rPr>
        <w:t xml:space="preserve">The </w:t>
      </w:r>
      <w:r w:rsidR="0093620F" w:rsidRPr="00B90A87">
        <w:rPr>
          <w:rFonts w:ascii="Verdana" w:hAnsi="Verdana"/>
          <w:b/>
          <w:u w:val="single"/>
        </w:rPr>
        <w:t>recommended</w:t>
      </w:r>
      <w:r w:rsidR="0093620F" w:rsidRPr="002C071A">
        <w:rPr>
          <w:rFonts w:ascii="Verdana" w:hAnsi="Verdana"/>
        </w:rPr>
        <w:t xml:space="preserve"> </w:t>
      </w:r>
      <w:r w:rsidRPr="002C071A">
        <w:rPr>
          <w:rFonts w:ascii="Verdana" w:hAnsi="Verdana"/>
        </w:rPr>
        <w:t>ratio of counsel</w:t>
      </w:r>
      <w:r w:rsidR="0093620F" w:rsidRPr="002C071A">
        <w:rPr>
          <w:rFonts w:ascii="Verdana" w:hAnsi="Verdana"/>
        </w:rPr>
        <w:t>ors to program participants should</w:t>
      </w:r>
      <w:r w:rsidRPr="002C071A">
        <w:rPr>
          <w:rFonts w:ascii="Verdana" w:hAnsi="Verdana"/>
        </w:rPr>
        <w:t xml:space="preserve"> reflect the gender distribution of th</w:t>
      </w:r>
      <w:r w:rsidR="00B90A87">
        <w:rPr>
          <w:rFonts w:ascii="Verdana" w:hAnsi="Verdana"/>
        </w:rPr>
        <w:t xml:space="preserve">e participants, and should meet </w:t>
      </w:r>
      <w:r w:rsidRPr="002C071A">
        <w:rPr>
          <w:rFonts w:ascii="Verdana" w:hAnsi="Verdana"/>
        </w:rPr>
        <w:t>the</w:t>
      </w:r>
      <w:r w:rsidR="00CB7F7A" w:rsidRPr="00CB7F7A">
        <w:rPr>
          <w:rFonts w:ascii="Verdana" w:hAnsi="Verdana"/>
        </w:rPr>
        <w:t xml:space="preserve"> following:</w:t>
      </w:r>
      <w:r w:rsidRPr="002C071A">
        <w:rPr>
          <w:rFonts w:ascii="Verdana" w:hAnsi="Verdana"/>
        </w:rPr>
        <w:br/>
      </w:r>
    </w:p>
    <w:p w14:paraId="4298C7A4" w14:textId="77777777" w:rsidR="004917FA" w:rsidRPr="009260C2" w:rsidRDefault="004917FA" w:rsidP="002C071A">
      <w:pPr>
        <w:numPr>
          <w:ilvl w:val="3"/>
          <w:numId w:val="10"/>
        </w:numPr>
        <w:spacing w:after="0" w:line="240" w:lineRule="auto"/>
        <w:jc w:val="both"/>
        <w:rPr>
          <w:rFonts w:ascii="Verdana" w:hAnsi="Verdana"/>
        </w:rPr>
      </w:pPr>
      <w:r w:rsidRPr="009260C2">
        <w:rPr>
          <w:rFonts w:ascii="Verdana" w:hAnsi="Verdana"/>
        </w:rPr>
        <w:t>One staff member for every six participants ages 4 and 5</w:t>
      </w:r>
    </w:p>
    <w:p w14:paraId="7A2FAFA6" w14:textId="77777777" w:rsidR="004917FA" w:rsidRPr="009260C2" w:rsidRDefault="004917FA" w:rsidP="002C071A">
      <w:pPr>
        <w:numPr>
          <w:ilvl w:val="3"/>
          <w:numId w:val="10"/>
        </w:numPr>
        <w:spacing w:after="0" w:line="240" w:lineRule="auto"/>
        <w:jc w:val="both"/>
        <w:rPr>
          <w:rFonts w:ascii="Verdana" w:hAnsi="Verdana"/>
        </w:rPr>
      </w:pPr>
      <w:r w:rsidRPr="009260C2">
        <w:rPr>
          <w:rFonts w:ascii="Verdana" w:hAnsi="Verdana"/>
        </w:rPr>
        <w:t>One staff member for every eight participants ages 6 to 8</w:t>
      </w:r>
    </w:p>
    <w:p w14:paraId="127261AD" w14:textId="77777777" w:rsidR="004917FA" w:rsidRPr="009260C2" w:rsidRDefault="004917FA" w:rsidP="002C071A">
      <w:pPr>
        <w:numPr>
          <w:ilvl w:val="3"/>
          <w:numId w:val="10"/>
        </w:numPr>
        <w:spacing w:after="0" w:line="240" w:lineRule="auto"/>
        <w:jc w:val="both"/>
        <w:rPr>
          <w:rFonts w:ascii="Verdana" w:hAnsi="Verdana"/>
        </w:rPr>
      </w:pPr>
      <w:r w:rsidRPr="009260C2">
        <w:rPr>
          <w:rFonts w:ascii="Verdana" w:hAnsi="Verdana"/>
        </w:rPr>
        <w:t>One staff member for every ten participants ages 9 to 14</w:t>
      </w:r>
    </w:p>
    <w:p w14:paraId="4919F2C1" w14:textId="77777777" w:rsidR="001A76D9" w:rsidRDefault="004917FA" w:rsidP="002C071A">
      <w:pPr>
        <w:numPr>
          <w:ilvl w:val="3"/>
          <w:numId w:val="10"/>
        </w:numPr>
        <w:spacing w:after="0" w:line="240" w:lineRule="auto"/>
        <w:jc w:val="both"/>
        <w:rPr>
          <w:rFonts w:ascii="Verdana" w:hAnsi="Verdana"/>
        </w:rPr>
      </w:pPr>
      <w:r w:rsidRPr="009260C2">
        <w:rPr>
          <w:rFonts w:ascii="Verdana" w:hAnsi="Verdana"/>
        </w:rPr>
        <w:t>One staff member for every twelve participants ages 15 to 17</w:t>
      </w:r>
    </w:p>
    <w:p w14:paraId="0382A5D7" w14:textId="77777777" w:rsidR="00085BA8" w:rsidRDefault="00085BA8" w:rsidP="002C071A">
      <w:pPr>
        <w:spacing w:after="0" w:line="240" w:lineRule="auto"/>
        <w:ind w:left="2880"/>
        <w:jc w:val="both"/>
        <w:rPr>
          <w:rFonts w:ascii="Verdana" w:hAnsi="Verdana"/>
        </w:rPr>
      </w:pPr>
    </w:p>
    <w:p w14:paraId="4620E6C5" w14:textId="7E444705" w:rsidR="004917FA" w:rsidRPr="002C071A" w:rsidRDefault="004B0C1E" w:rsidP="002C071A">
      <w:pPr>
        <w:pStyle w:val="ListParagraph"/>
        <w:numPr>
          <w:ilvl w:val="0"/>
          <w:numId w:val="44"/>
        </w:numPr>
        <w:spacing w:after="0" w:line="240" w:lineRule="auto"/>
        <w:ind w:left="1800"/>
        <w:jc w:val="both"/>
        <w:rPr>
          <w:rFonts w:ascii="Verdana" w:hAnsi="Verdana"/>
        </w:rPr>
      </w:pPr>
      <w:r>
        <w:rPr>
          <w:rFonts w:ascii="Verdana" w:hAnsi="Verdana"/>
        </w:rPr>
        <w:t xml:space="preserve">The </w:t>
      </w:r>
      <w:r w:rsidR="004917FA" w:rsidRPr="002C071A">
        <w:rPr>
          <w:rFonts w:ascii="Verdana" w:hAnsi="Verdana"/>
        </w:rPr>
        <w:t xml:space="preserve">Responsibilities of the counselors must include, at a minimum, informing program participants about safety and security procedures, rules established by the program, and behavioral expectations. Counselors are responsible for following and enforcing all </w:t>
      </w:r>
      <w:r>
        <w:rPr>
          <w:rFonts w:ascii="Verdana" w:hAnsi="Verdana"/>
        </w:rPr>
        <w:t xml:space="preserve">of the </w:t>
      </w:r>
      <w:r w:rsidR="004917FA" w:rsidRPr="002C071A">
        <w:rPr>
          <w:rFonts w:ascii="Verdana" w:hAnsi="Verdana"/>
        </w:rPr>
        <w:t>rules and must be able to provide information included herein to program participants and</w:t>
      </w:r>
      <w:r w:rsidR="00553F82" w:rsidRPr="002C071A">
        <w:rPr>
          <w:rFonts w:ascii="Verdana" w:hAnsi="Verdana"/>
        </w:rPr>
        <w:t xml:space="preserve"> be able to respond to emergencies. </w:t>
      </w:r>
    </w:p>
    <w:p w14:paraId="77420036" w14:textId="77777777" w:rsidR="00553F82" w:rsidRDefault="00553F82" w:rsidP="003C08D9">
      <w:pPr>
        <w:pStyle w:val="ListParagraph"/>
        <w:spacing w:after="0" w:line="240" w:lineRule="auto"/>
        <w:ind w:left="2160"/>
        <w:rPr>
          <w:rFonts w:ascii="Verdana" w:hAnsi="Verdana"/>
        </w:rPr>
      </w:pPr>
    </w:p>
    <w:p w14:paraId="3A0EFFFE" w14:textId="77777777" w:rsidR="0028252E" w:rsidRDefault="001F04C7" w:rsidP="002C071A">
      <w:pPr>
        <w:spacing w:after="0" w:line="240" w:lineRule="auto"/>
        <w:ind w:left="1080"/>
        <w:jc w:val="both"/>
        <w:rPr>
          <w:rFonts w:ascii="Verdana" w:hAnsi="Verdana"/>
          <w:b/>
        </w:rPr>
      </w:pPr>
      <w:r w:rsidRPr="002C071A">
        <w:rPr>
          <w:rFonts w:ascii="Verdana" w:hAnsi="Verdana"/>
          <w:b/>
          <w:u w:val="single"/>
        </w:rPr>
        <w:t xml:space="preserve">Specific Policy and Procedures for </w:t>
      </w:r>
      <w:r w:rsidR="0028252E" w:rsidRPr="002C071A">
        <w:rPr>
          <w:rFonts w:ascii="Verdana" w:hAnsi="Verdana"/>
          <w:b/>
          <w:u w:val="single"/>
        </w:rPr>
        <w:t>Use of Restrooms</w:t>
      </w:r>
      <w:r w:rsidR="008859BE">
        <w:rPr>
          <w:rFonts w:ascii="Verdana" w:hAnsi="Verdana"/>
          <w:b/>
          <w:u w:val="single"/>
        </w:rPr>
        <w:t xml:space="preserve"> </w:t>
      </w:r>
      <w:r w:rsidR="0028252E" w:rsidRPr="002C071A">
        <w:rPr>
          <w:rFonts w:ascii="Verdana" w:hAnsi="Verdana"/>
          <w:b/>
          <w:u w:val="single"/>
        </w:rPr>
        <w:t>by Children</w:t>
      </w:r>
      <w:r w:rsidR="00305E7C" w:rsidRPr="002C071A">
        <w:rPr>
          <w:rFonts w:ascii="Verdana" w:hAnsi="Verdana"/>
          <w:b/>
          <w:u w:val="single"/>
        </w:rPr>
        <w:t>/Minors</w:t>
      </w:r>
      <w:r w:rsidR="0028252E" w:rsidRPr="002C071A">
        <w:rPr>
          <w:rFonts w:ascii="Verdana" w:hAnsi="Verdana"/>
          <w:b/>
        </w:rPr>
        <w:t>:</w:t>
      </w:r>
    </w:p>
    <w:p w14:paraId="6C7F8E29" w14:textId="77777777" w:rsidR="008859BE" w:rsidRPr="002C071A" w:rsidRDefault="008859BE" w:rsidP="002C071A">
      <w:pPr>
        <w:spacing w:after="0" w:line="240" w:lineRule="auto"/>
        <w:ind w:left="1440"/>
        <w:rPr>
          <w:rFonts w:ascii="Verdana" w:hAnsi="Verdana"/>
          <w:b/>
        </w:rPr>
      </w:pPr>
    </w:p>
    <w:p w14:paraId="747DA165" w14:textId="4C73A8DB" w:rsidR="0028252E" w:rsidRDefault="00085BA8" w:rsidP="002C071A">
      <w:pPr>
        <w:numPr>
          <w:ilvl w:val="2"/>
          <w:numId w:val="18"/>
        </w:numPr>
        <w:spacing w:after="0" w:line="240" w:lineRule="auto"/>
        <w:ind w:left="1800"/>
        <w:jc w:val="both"/>
        <w:rPr>
          <w:rFonts w:ascii="Verdana" w:hAnsi="Verdana"/>
        </w:rPr>
      </w:pPr>
      <w:r>
        <w:rPr>
          <w:rFonts w:ascii="Verdana" w:hAnsi="Verdana"/>
        </w:rPr>
        <w:t>A</w:t>
      </w:r>
      <w:r w:rsidR="0028252E" w:rsidRPr="001F04C7">
        <w:rPr>
          <w:rFonts w:ascii="Verdana" w:hAnsi="Verdana"/>
        </w:rPr>
        <w:t xml:space="preserve">ll restrooms shall be checked in advance by staff persons before minor children enter to </w:t>
      </w:r>
      <w:r w:rsidR="004B0C1E">
        <w:rPr>
          <w:rFonts w:ascii="Verdana" w:hAnsi="Verdana"/>
        </w:rPr>
        <w:t>ensure</w:t>
      </w:r>
      <w:r w:rsidR="0028252E" w:rsidRPr="001F04C7">
        <w:rPr>
          <w:rFonts w:ascii="Verdana" w:hAnsi="Verdana"/>
        </w:rPr>
        <w:t xml:space="preserve"> that no other individuals are present.</w:t>
      </w:r>
    </w:p>
    <w:p w14:paraId="12A58C1E" w14:textId="77777777" w:rsidR="00553F82" w:rsidRDefault="00553F82" w:rsidP="002C071A">
      <w:pPr>
        <w:spacing w:after="0" w:line="240" w:lineRule="auto"/>
        <w:ind w:left="2520"/>
        <w:jc w:val="both"/>
        <w:rPr>
          <w:rFonts w:ascii="Verdana" w:hAnsi="Verdana"/>
        </w:rPr>
      </w:pPr>
    </w:p>
    <w:p w14:paraId="73FD0814" w14:textId="77BCC392" w:rsidR="0028252E" w:rsidRDefault="00343122" w:rsidP="002C071A">
      <w:pPr>
        <w:numPr>
          <w:ilvl w:val="2"/>
          <w:numId w:val="18"/>
        </w:numPr>
        <w:spacing w:after="0" w:line="240" w:lineRule="auto"/>
        <w:ind w:left="1800"/>
        <w:jc w:val="both"/>
        <w:rPr>
          <w:rFonts w:ascii="Verdana" w:hAnsi="Verdana"/>
        </w:rPr>
      </w:pPr>
      <w:r w:rsidRPr="001F04C7">
        <w:rPr>
          <w:rFonts w:ascii="Verdana" w:hAnsi="Verdana"/>
        </w:rPr>
        <w:t xml:space="preserve">Staff members (of the same sex) are to stand guard at the doorway to make </w:t>
      </w:r>
      <w:r w:rsidR="004B0C1E">
        <w:rPr>
          <w:rFonts w:ascii="Verdana" w:hAnsi="Verdana"/>
        </w:rPr>
        <w:t>sure</w:t>
      </w:r>
      <w:r w:rsidRPr="001F04C7">
        <w:rPr>
          <w:rFonts w:ascii="Verdana" w:hAnsi="Verdana"/>
        </w:rPr>
        <w:t xml:space="preserve"> that no one else enters the restroom while a child is there.  Children sh</w:t>
      </w:r>
      <w:r w:rsidR="00454DA2">
        <w:rPr>
          <w:rFonts w:ascii="Verdana" w:hAnsi="Verdana"/>
        </w:rPr>
        <w:t>ould</w:t>
      </w:r>
      <w:r w:rsidRPr="001F04C7">
        <w:rPr>
          <w:rFonts w:ascii="Verdana" w:hAnsi="Verdana"/>
        </w:rPr>
        <w:t xml:space="preserve"> not</w:t>
      </w:r>
      <w:r w:rsidR="00012718" w:rsidRPr="001F04C7">
        <w:rPr>
          <w:rFonts w:ascii="Verdana" w:hAnsi="Verdana"/>
        </w:rPr>
        <w:t xml:space="preserve"> be permitted</w:t>
      </w:r>
      <w:r w:rsidRPr="001F04C7">
        <w:rPr>
          <w:rFonts w:ascii="Verdana" w:hAnsi="Verdana"/>
        </w:rPr>
        <w:t xml:space="preserve"> </w:t>
      </w:r>
      <w:r w:rsidR="004B0C1E">
        <w:rPr>
          <w:rFonts w:ascii="Verdana" w:hAnsi="Verdana"/>
        </w:rPr>
        <w:t xml:space="preserve">to </w:t>
      </w:r>
      <w:r w:rsidRPr="001F04C7">
        <w:rPr>
          <w:rFonts w:ascii="Verdana" w:hAnsi="Verdana"/>
        </w:rPr>
        <w:t>enter restrooms in pairs or in groups</w:t>
      </w:r>
      <w:r w:rsidR="00454DA2">
        <w:rPr>
          <w:rFonts w:ascii="Verdana" w:hAnsi="Verdana"/>
        </w:rPr>
        <w:t>, unless it is absolutely necessary</w:t>
      </w:r>
      <w:r w:rsidRPr="001F04C7">
        <w:rPr>
          <w:rFonts w:ascii="Verdana" w:hAnsi="Verdana"/>
        </w:rPr>
        <w:t xml:space="preserve">.  </w:t>
      </w:r>
    </w:p>
    <w:p w14:paraId="205E7C65" w14:textId="77777777" w:rsidR="00B90A87" w:rsidRDefault="00B90A87" w:rsidP="00B90A87">
      <w:pPr>
        <w:pStyle w:val="ListParagraph"/>
        <w:rPr>
          <w:rFonts w:ascii="Verdana" w:hAnsi="Verdana"/>
        </w:rPr>
      </w:pPr>
    </w:p>
    <w:p w14:paraId="121F513F" w14:textId="18B346C0" w:rsidR="00B90A87" w:rsidRPr="007D2025" w:rsidRDefault="00B90A87" w:rsidP="002C071A">
      <w:pPr>
        <w:numPr>
          <w:ilvl w:val="2"/>
          <w:numId w:val="18"/>
        </w:numPr>
        <w:spacing w:after="0" w:line="240" w:lineRule="auto"/>
        <w:ind w:left="1800"/>
        <w:jc w:val="both"/>
        <w:rPr>
          <w:rFonts w:ascii="Verdana" w:hAnsi="Verdana"/>
        </w:rPr>
      </w:pPr>
      <w:r w:rsidRPr="007D2025">
        <w:rPr>
          <w:rFonts w:ascii="Verdana" w:hAnsi="Verdana"/>
        </w:rPr>
        <w:t xml:space="preserve">For field trips, staff members must monitor bathroom </w:t>
      </w:r>
      <w:r w:rsidR="004B0C1E" w:rsidRPr="007D2025">
        <w:rPr>
          <w:rFonts w:ascii="Verdana" w:hAnsi="Verdana"/>
        </w:rPr>
        <w:t xml:space="preserve">use </w:t>
      </w:r>
      <w:r w:rsidRPr="007D2025">
        <w:rPr>
          <w:rFonts w:ascii="Verdana" w:hAnsi="Verdana"/>
        </w:rPr>
        <w:t xml:space="preserve">by minor children and shall not permit a child to enter a restroom alone.  </w:t>
      </w:r>
    </w:p>
    <w:p w14:paraId="3BBD5D79" w14:textId="77777777" w:rsidR="00B90A87" w:rsidRDefault="00B90A87" w:rsidP="00B90A87">
      <w:pPr>
        <w:pStyle w:val="ListParagraph"/>
        <w:rPr>
          <w:rFonts w:ascii="Verdana" w:hAnsi="Verdana"/>
        </w:rPr>
      </w:pPr>
    </w:p>
    <w:p w14:paraId="1174F230" w14:textId="77777777" w:rsidR="008859BE" w:rsidRPr="00CB7F7A" w:rsidRDefault="001F04C7" w:rsidP="002C071A">
      <w:pPr>
        <w:pStyle w:val="ListParagraph"/>
        <w:numPr>
          <w:ilvl w:val="0"/>
          <w:numId w:val="1"/>
        </w:numPr>
        <w:spacing w:after="0"/>
        <w:rPr>
          <w:rFonts w:ascii="Verdana" w:hAnsi="Verdana"/>
          <w:sz w:val="24"/>
          <w:szCs w:val="24"/>
        </w:rPr>
      </w:pPr>
      <w:r w:rsidRPr="00CB7F7A">
        <w:rPr>
          <w:rFonts w:ascii="Verdana" w:eastAsia="Times New Roman" w:hAnsi="Verdana" w:cs="Arial"/>
          <w:b/>
          <w:color w:val="1F4E79" w:themeColor="accent1" w:themeShade="80"/>
          <w:sz w:val="24"/>
          <w:szCs w:val="24"/>
          <w:u w:val="single"/>
          <w:lang w:val="en"/>
        </w:rPr>
        <w:t>Procedures for Law Enforcement Officers:</w:t>
      </w:r>
      <w:r w:rsidRPr="002C071A">
        <w:rPr>
          <w:rFonts w:ascii="Verdana" w:hAnsi="Verdana"/>
          <w:sz w:val="24"/>
          <w:szCs w:val="24"/>
        </w:rPr>
        <w:t xml:space="preserve">  </w:t>
      </w:r>
    </w:p>
    <w:p w14:paraId="4E7BD3DC" w14:textId="77777777" w:rsidR="008859BE" w:rsidRDefault="008859BE" w:rsidP="002C071A">
      <w:pPr>
        <w:pStyle w:val="ListParagraph"/>
        <w:spacing w:after="0"/>
        <w:rPr>
          <w:rFonts w:ascii="Verdana" w:hAnsi="Verdana"/>
        </w:rPr>
      </w:pPr>
    </w:p>
    <w:p w14:paraId="7F7B7024" w14:textId="776E42D8" w:rsidR="008859BE" w:rsidRDefault="0096456C" w:rsidP="002C071A">
      <w:pPr>
        <w:pStyle w:val="ListParagraph"/>
        <w:spacing w:after="0"/>
        <w:jc w:val="both"/>
        <w:rPr>
          <w:rFonts w:ascii="Verdana" w:hAnsi="Verdana"/>
        </w:rPr>
      </w:pPr>
      <w:r w:rsidRPr="002C071A">
        <w:rPr>
          <w:rFonts w:ascii="Verdana" w:hAnsi="Verdana"/>
        </w:rPr>
        <w:t xml:space="preserve">Law enforcement officers of the </w:t>
      </w:r>
      <w:r w:rsidR="004B0C1E" w:rsidRPr="0073625E">
        <w:rPr>
          <w:rFonts w:ascii="Verdana" w:hAnsi="Verdana"/>
          <w:b/>
          <w:i/>
          <w:highlight w:val="yellow"/>
          <w:u w:val="single"/>
        </w:rPr>
        <w:t>INSERT YOUR AGENCY</w:t>
      </w:r>
      <w:r w:rsidR="004B0C1E" w:rsidRPr="002C071A">
        <w:rPr>
          <w:rFonts w:ascii="Verdana" w:hAnsi="Verdana"/>
        </w:rPr>
        <w:t xml:space="preserve"> </w:t>
      </w:r>
      <w:r w:rsidRPr="002C071A">
        <w:rPr>
          <w:rFonts w:ascii="Verdana" w:hAnsi="Verdana"/>
        </w:rPr>
        <w:t xml:space="preserve"> frequently interact with minors in a variety of ways.  </w:t>
      </w:r>
      <w:r w:rsidR="00B90A87" w:rsidRPr="00B90A87">
        <w:rPr>
          <w:rFonts w:ascii="Verdana" w:hAnsi="Verdana"/>
          <w:highlight w:val="yellow"/>
        </w:rPr>
        <w:t>In addition to the guidance provided by the Attorney General’s office,</w:t>
      </w:r>
      <w:r w:rsidR="00B90A87">
        <w:rPr>
          <w:rFonts w:ascii="Verdana" w:hAnsi="Verdana"/>
        </w:rPr>
        <w:t xml:space="preserve"> i</w:t>
      </w:r>
      <w:r w:rsidRPr="002C071A">
        <w:rPr>
          <w:rFonts w:ascii="Verdana" w:hAnsi="Verdana"/>
        </w:rPr>
        <w:t xml:space="preserve">t is important to establish guidelines to assist law enforcement officers in </w:t>
      </w:r>
      <w:r w:rsidR="00D34EF5" w:rsidRPr="002C071A">
        <w:rPr>
          <w:rFonts w:ascii="Verdana" w:hAnsi="Verdana"/>
        </w:rPr>
        <w:t xml:space="preserve">being aware of </w:t>
      </w:r>
      <w:r w:rsidRPr="002C071A">
        <w:rPr>
          <w:rFonts w:ascii="Verdana" w:hAnsi="Verdana"/>
        </w:rPr>
        <w:t>how to act and react in these circumstances.  To that end, t</w:t>
      </w:r>
      <w:r w:rsidR="001F04C7" w:rsidRPr="002C071A">
        <w:rPr>
          <w:rFonts w:ascii="Verdana" w:hAnsi="Verdana"/>
        </w:rPr>
        <w:t xml:space="preserve">he Chief of Police or his or her designee of the </w:t>
      </w:r>
      <w:r w:rsidR="004B0C1E" w:rsidRPr="0073625E">
        <w:rPr>
          <w:rFonts w:ascii="Verdana" w:hAnsi="Verdana"/>
          <w:b/>
          <w:i/>
          <w:highlight w:val="yellow"/>
          <w:u w:val="single"/>
        </w:rPr>
        <w:lastRenderedPageBreak/>
        <w:t>INSERT YOUR AGENCY</w:t>
      </w:r>
      <w:r w:rsidR="004B0C1E" w:rsidRPr="002C071A">
        <w:rPr>
          <w:rFonts w:ascii="Verdana" w:hAnsi="Verdana"/>
        </w:rPr>
        <w:t xml:space="preserve"> </w:t>
      </w:r>
      <w:r w:rsidRPr="002C071A">
        <w:rPr>
          <w:rFonts w:ascii="Verdana" w:hAnsi="Verdana"/>
        </w:rPr>
        <w:t>shall formulate a written policy a</w:t>
      </w:r>
      <w:r w:rsidR="006E56AB" w:rsidRPr="002C071A">
        <w:rPr>
          <w:rFonts w:ascii="Verdana" w:hAnsi="Verdana"/>
        </w:rPr>
        <w:t xml:space="preserve">ddressing </w:t>
      </w:r>
      <w:r w:rsidRPr="002C071A">
        <w:rPr>
          <w:rFonts w:ascii="Verdana" w:hAnsi="Verdana"/>
        </w:rPr>
        <w:t>the safe treatment of minors</w:t>
      </w:r>
      <w:r w:rsidR="006E56AB" w:rsidRPr="002C071A">
        <w:rPr>
          <w:rFonts w:ascii="Verdana" w:hAnsi="Verdana"/>
        </w:rPr>
        <w:t xml:space="preserve"> for </w:t>
      </w:r>
      <w:r w:rsidRPr="002C071A">
        <w:rPr>
          <w:rFonts w:ascii="Verdana" w:hAnsi="Verdana"/>
        </w:rPr>
        <w:t xml:space="preserve">consideration and </w:t>
      </w:r>
      <w:r w:rsidR="006E56AB" w:rsidRPr="002C071A">
        <w:rPr>
          <w:rFonts w:ascii="Verdana" w:hAnsi="Verdana"/>
        </w:rPr>
        <w:t xml:space="preserve">approval by the governing body </w:t>
      </w:r>
      <w:r w:rsidR="001F04C7" w:rsidRPr="002C071A">
        <w:rPr>
          <w:rFonts w:ascii="Verdana" w:hAnsi="Verdana"/>
        </w:rPr>
        <w:t>for law enforcement officers who interact with minors</w:t>
      </w:r>
      <w:r w:rsidRPr="002C071A">
        <w:rPr>
          <w:rFonts w:ascii="Verdana" w:hAnsi="Verdana"/>
        </w:rPr>
        <w:t xml:space="preserve">. </w:t>
      </w:r>
    </w:p>
    <w:p w14:paraId="3D8A1162" w14:textId="77777777" w:rsidR="008859BE" w:rsidRDefault="008859BE" w:rsidP="002C071A">
      <w:pPr>
        <w:pStyle w:val="ListParagraph"/>
        <w:spacing w:after="0"/>
        <w:jc w:val="both"/>
        <w:rPr>
          <w:rFonts w:ascii="Verdana" w:hAnsi="Verdana"/>
        </w:rPr>
      </w:pPr>
    </w:p>
    <w:p w14:paraId="74C9C3A0" w14:textId="77777777" w:rsidR="001F04C7" w:rsidRPr="002C071A" w:rsidRDefault="0096456C" w:rsidP="002C071A">
      <w:pPr>
        <w:pStyle w:val="ListParagraph"/>
        <w:spacing w:after="0"/>
        <w:jc w:val="both"/>
        <w:rPr>
          <w:rFonts w:ascii="Verdana" w:hAnsi="Verdana"/>
        </w:rPr>
      </w:pPr>
      <w:r w:rsidRPr="002C071A">
        <w:rPr>
          <w:rFonts w:ascii="Verdana" w:hAnsi="Verdana"/>
        </w:rPr>
        <w:t>The policy</w:t>
      </w:r>
      <w:r w:rsidR="001F04C7" w:rsidRPr="002C071A">
        <w:rPr>
          <w:rFonts w:ascii="Verdana" w:hAnsi="Verdana"/>
        </w:rPr>
        <w:t xml:space="preserve"> shall, at a minimum, incorporate and address the following:</w:t>
      </w:r>
    </w:p>
    <w:p w14:paraId="7B62C7F5" w14:textId="77777777" w:rsidR="00674888" w:rsidRDefault="00674888" w:rsidP="002C071A">
      <w:pPr>
        <w:pStyle w:val="ListParagraph"/>
        <w:spacing w:after="0"/>
        <w:ind w:left="1080"/>
        <w:jc w:val="both"/>
        <w:rPr>
          <w:rFonts w:ascii="Verdana" w:hAnsi="Verdana"/>
        </w:rPr>
      </w:pPr>
    </w:p>
    <w:p w14:paraId="179E0581" w14:textId="77777777" w:rsidR="00674888" w:rsidRPr="0096456C" w:rsidRDefault="001F04C7" w:rsidP="002C071A">
      <w:pPr>
        <w:pStyle w:val="ListParagraph"/>
        <w:numPr>
          <w:ilvl w:val="1"/>
          <w:numId w:val="33"/>
        </w:numPr>
        <w:spacing w:after="0"/>
        <w:ind w:left="1440"/>
        <w:jc w:val="both"/>
        <w:rPr>
          <w:rFonts w:ascii="Verdana" w:hAnsi="Verdana"/>
        </w:rPr>
      </w:pPr>
      <w:r w:rsidRPr="0096456C">
        <w:rPr>
          <w:rFonts w:ascii="Verdana" w:hAnsi="Verdana"/>
          <w:b/>
          <w:u w:val="single"/>
        </w:rPr>
        <w:t>Transporting minors in a police vehicle.</w:t>
      </w:r>
      <w:r w:rsidRPr="00674888">
        <w:rPr>
          <w:rFonts w:ascii="Verdana" w:hAnsi="Verdana"/>
        </w:rPr>
        <w:t xml:space="preserve">  </w:t>
      </w:r>
      <w:r w:rsidR="00784148">
        <w:rPr>
          <w:rFonts w:ascii="Verdana" w:hAnsi="Verdana"/>
        </w:rPr>
        <w:t>Whenever possible, v</w:t>
      </w:r>
      <w:r w:rsidRPr="00674888">
        <w:rPr>
          <w:rFonts w:ascii="Verdana" w:hAnsi="Verdana"/>
        </w:rPr>
        <w:t>ictims or alleged victims of sexual assault</w:t>
      </w:r>
      <w:r w:rsidR="0096456C">
        <w:rPr>
          <w:rFonts w:ascii="Verdana" w:hAnsi="Verdana"/>
        </w:rPr>
        <w:t xml:space="preserve"> or other crimes, or minors removed from a situation for protective purposes, </w:t>
      </w:r>
      <w:r w:rsidRPr="00674888">
        <w:rPr>
          <w:rFonts w:ascii="Verdana" w:hAnsi="Verdana"/>
        </w:rPr>
        <w:t>shall be transported by two officers (at least one of whom shall be of the same sex as the victim) in unmarked vehicles</w:t>
      </w:r>
      <w:r w:rsidR="00674888">
        <w:rPr>
          <w:rFonts w:ascii="Verdana" w:hAnsi="Verdana"/>
        </w:rPr>
        <w:t xml:space="preserve"> that does not have a prisoner compartment/partition</w:t>
      </w:r>
      <w:r w:rsidRPr="00674888">
        <w:rPr>
          <w:rFonts w:ascii="Verdana" w:hAnsi="Verdana"/>
        </w:rPr>
        <w:t>.</w:t>
      </w:r>
      <w:r w:rsidR="0096456C">
        <w:rPr>
          <w:rFonts w:ascii="Verdana" w:hAnsi="Verdana"/>
        </w:rPr>
        <w:t xml:space="preserve">  </w:t>
      </w:r>
      <w:r w:rsidRPr="0096456C">
        <w:rPr>
          <w:rFonts w:ascii="Verdana" w:hAnsi="Verdana"/>
        </w:rPr>
        <w:t>Officers transporting a minor for whatever reason shall document starting and stopping mileage through radio contact.</w:t>
      </w:r>
    </w:p>
    <w:p w14:paraId="2445F750" w14:textId="77777777" w:rsidR="001F04C7" w:rsidRDefault="001F04C7" w:rsidP="002C071A">
      <w:pPr>
        <w:pStyle w:val="ListParagraph"/>
        <w:spacing w:after="0"/>
        <w:ind w:left="2160"/>
        <w:jc w:val="both"/>
        <w:rPr>
          <w:rFonts w:ascii="Verdana" w:hAnsi="Verdana"/>
        </w:rPr>
      </w:pPr>
      <w:r>
        <w:rPr>
          <w:rFonts w:ascii="Verdana" w:hAnsi="Verdana"/>
        </w:rPr>
        <w:t xml:space="preserve"> </w:t>
      </w:r>
    </w:p>
    <w:p w14:paraId="2B2D7C8C" w14:textId="0329B5B3" w:rsidR="001F07AE" w:rsidRDefault="001F07AE" w:rsidP="002C071A">
      <w:pPr>
        <w:pStyle w:val="ListParagraph"/>
        <w:numPr>
          <w:ilvl w:val="1"/>
          <w:numId w:val="33"/>
        </w:numPr>
        <w:spacing w:after="0"/>
        <w:ind w:left="1440"/>
        <w:jc w:val="both"/>
        <w:rPr>
          <w:rFonts w:ascii="Verdana" w:hAnsi="Verdana"/>
        </w:rPr>
      </w:pPr>
      <w:r>
        <w:rPr>
          <w:rFonts w:ascii="Verdana" w:hAnsi="Verdana"/>
        </w:rPr>
        <w:t>Directives issued by the N</w:t>
      </w:r>
      <w:r w:rsidR="009C34A4">
        <w:rPr>
          <w:rFonts w:ascii="Verdana" w:hAnsi="Verdana"/>
        </w:rPr>
        <w:t>.J.</w:t>
      </w:r>
      <w:r>
        <w:rPr>
          <w:rFonts w:ascii="Verdana" w:hAnsi="Verdana"/>
        </w:rPr>
        <w:t xml:space="preserve"> State Attorney General pertaining to interaction with minors </w:t>
      </w:r>
      <w:r w:rsidR="0096456C">
        <w:rPr>
          <w:rFonts w:ascii="Verdana" w:hAnsi="Verdana"/>
        </w:rPr>
        <w:t>shall be incorporated into the policy</w:t>
      </w:r>
      <w:r>
        <w:rPr>
          <w:rFonts w:ascii="Verdana" w:hAnsi="Verdana"/>
        </w:rPr>
        <w:t xml:space="preserve">.  </w:t>
      </w:r>
    </w:p>
    <w:p w14:paraId="0B0FE174" w14:textId="77777777" w:rsidR="00674888" w:rsidRDefault="00674888" w:rsidP="002C071A">
      <w:pPr>
        <w:pStyle w:val="ListParagraph"/>
        <w:spacing w:after="0"/>
        <w:ind w:left="1440"/>
        <w:jc w:val="both"/>
        <w:rPr>
          <w:rFonts w:ascii="Verdana" w:hAnsi="Verdana"/>
        </w:rPr>
      </w:pPr>
    </w:p>
    <w:p w14:paraId="7B48C367" w14:textId="31B91006" w:rsidR="00F428F5" w:rsidRDefault="001F07AE" w:rsidP="002C071A">
      <w:pPr>
        <w:pStyle w:val="ListParagraph"/>
        <w:numPr>
          <w:ilvl w:val="1"/>
          <w:numId w:val="33"/>
        </w:numPr>
        <w:spacing w:after="0"/>
        <w:ind w:left="1440"/>
        <w:jc w:val="both"/>
        <w:rPr>
          <w:rFonts w:ascii="Verdana" w:hAnsi="Verdana"/>
        </w:rPr>
      </w:pPr>
      <w:r>
        <w:rPr>
          <w:rFonts w:ascii="Verdana" w:hAnsi="Verdana"/>
        </w:rPr>
        <w:t xml:space="preserve">The following provisions from the </w:t>
      </w:r>
      <w:r w:rsidR="009C34A4">
        <w:rPr>
          <w:rFonts w:ascii="Verdana" w:hAnsi="Verdana"/>
          <w:b/>
          <w:i/>
        </w:rPr>
        <w:t>"</w:t>
      </w:r>
      <w:r w:rsidRPr="0096456C">
        <w:rPr>
          <w:rFonts w:ascii="Verdana" w:hAnsi="Verdana"/>
          <w:b/>
          <w:i/>
        </w:rPr>
        <w:t>Code of Conduct</w:t>
      </w:r>
      <w:r w:rsidR="009C34A4">
        <w:rPr>
          <w:rFonts w:ascii="Verdana" w:hAnsi="Verdana"/>
          <w:b/>
          <w:i/>
        </w:rPr>
        <w:t>"</w:t>
      </w:r>
      <w:r w:rsidR="0096456C">
        <w:rPr>
          <w:rFonts w:ascii="Verdana" w:hAnsi="Verdana"/>
        </w:rPr>
        <w:t xml:space="preserve"> for counselors</w:t>
      </w:r>
      <w:r w:rsidRPr="0096456C">
        <w:rPr>
          <w:rFonts w:ascii="Verdana" w:hAnsi="Verdana"/>
        </w:rPr>
        <w:t xml:space="preserve"> </w:t>
      </w:r>
      <w:r>
        <w:rPr>
          <w:rFonts w:ascii="Verdana" w:hAnsi="Verdana"/>
        </w:rPr>
        <w:t>shall be included in the policy for officers assigned to work in school settings</w:t>
      </w:r>
      <w:r w:rsidR="0096456C">
        <w:rPr>
          <w:rFonts w:ascii="Verdana" w:hAnsi="Verdana"/>
        </w:rPr>
        <w:t xml:space="preserve"> (i.e.</w:t>
      </w:r>
      <w:r w:rsidR="004B0C1E">
        <w:rPr>
          <w:rFonts w:ascii="Verdana" w:hAnsi="Verdana"/>
        </w:rPr>
        <w:t>,</w:t>
      </w:r>
      <w:r w:rsidR="0096456C">
        <w:rPr>
          <w:rFonts w:ascii="Verdana" w:hAnsi="Verdana"/>
        </w:rPr>
        <w:t xml:space="preserve"> Class 3 officers)</w:t>
      </w:r>
      <w:r>
        <w:rPr>
          <w:rFonts w:ascii="Verdana" w:hAnsi="Verdana"/>
        </w:rPr>
        <w:t>:</w:t>
      </w:r>
    </w:p>
    <w:p w14:paraId="317D4353" w14:textId="77777777" w:rsidR="008859BE" w:rsidRPr="002C071A" w:rsidRDefault="008859BE" w:rsidP="002C071A">
      <w:pPr>
        <w:pStyle w:val="ListParagraph"/>
        <w:spacing w:after="0"/>
        <w:jc w:val="both"/>
        <w:rPr>
          <w:rFonts w:ascii="Verdana" w:hAnsi="Verdana"/>
        </w:rPr>
      </w:pPr>
    </w:p>
    <w:p w14:paraId="2D8C9933" w14:textId="47BEDBDB" w:rsidR="001F07AE" w:rsidRPr="002C071A" w:rsidRDefault="001F07AE" w:rsidP="002C071A">
      <w:pPr>
        <w:pStyle w:val="ListParagraph"/>
        <w:numPr>
          <w:ilvl w:val="2"/>
          <w:numId w:val="33"/>
        </w:numPr>
        <w:spacing w:after="0" w:line="240" w:lineRule="auto"/>
        <w:ind w:left="1764"/>
        <w:jc w:val="both"/>
        <w:rPr>
          <w:rFonts w:ascii="Verdana" w:hAnsi="Verdana"/>
        </w:rPr>
      </w:pPr>
      <w:r w:rsidRPr="008859BE">
        <w:rPr>
          <w:rFonts w:ascii="Verdana" w:hAnsi="Verdana"/>
        </w:rPr>
        <w:t>Officers will, at all times, respect the rights of students and use positive techniques of guidance</w:t>
      </w:r>
      <w:r w:rsidR="004B0C1E">
        <w:rPr>
          <w:rFonts w:ascii="Verdana" w:hAnsi="Verdana"/>
        </w:rPr>
        <w:t>,</w:t>
      </w:r>
      <w:r w:rsidRPr="008859BE">
        <w:rPr>
          <w:rFonts w:ascii="Verdana" w:hAnsi="Verdana"/>
        </w:rPr>
        <w:t xml:space="preserve"> including positive reinforcement and</w:t>
      </w:r>
      <w:r w:rsidR="008859BE">
        <w:rPr>
          <w:rFonts w:ascii="Verdana" w:hAnsi="Verdana"/>
        </w:rPr>
        <w:t xml:space="preserve"> </w:t>
      </w:r>
      <w:r w:rsidRPr="002C071A">
        <w:rPr>
          <w:rFonts w:ascii="Verdana" w:hAnsi="Verdana"/>
        </w:rPr>
        <w:t xml:space="preserve">encouragement.  </w:t>
      </w:r>
    </w:p>
    <w:p w14:paraId="05DE0F66" w14:textId="77777777" w:rsidR="00674888" w:rsidRDefault="00674888" w:rsidP="002C071A">
      <w:pPr>
        <w:pStyle w:val="ListParagraph"/>
        <w:spacing w:after="0" w:line="240" w:lineRule="auto"/>
        <w:ind w:left="2160"/>
        <w:jc w:val="both"/>
        <w:rPr>
          <w:rFonts w:ascii="Verdana" w:hAnsi="Verdana"/>
        </w:rPr>
      </w:pPr>
    </w:p>
    <w:p w14:paraId="330175AD" w14:textId="77777777" w:rsidR="001F07AE" w:rsidRDefault="001F07AE" w:rsidP="002C071A">
      <w:pPr>
        <w:pStyle w:val="ListParagraph"/>
        <w:numPr>
          <w:ilvl w:val="2"/>
          <w:numId w:val="33"/>
        </w:numPr>
        <w:spacing w:after="0" w:line="240" w:lineRule="auto"/>
        <w:ind w:left="1764"/>
        <w:jc w:val="both"/>
        <w:rPr>
          <w:rFonts w:ascii="Verdana" w:hAnsi="Verdana"/>
        </w:rPr>
      </w:pPr>
      <w:r>
        <w:rPr>
          <w:rFonts w:ascii="Verdana" w:hAnsi="Verdana"/>
        </w:rPr>
        <w:t xml:space="preserve">Officers </w:t>
      </w:r>
      <w:r w:rsidRPr="0021443D">
        <w:rPr>
          <w:rFonts w:ascii="Verdana" w:hAnsi="Verdana"/>
        </w:rPr>
        <w:t xml:space="preserve">will portray a positive role model for youth by maintaining an attitude of respect, loyalty, patience, courtesy, tact, and maturity.  </w:t>
      </w:r>
    </w:p>
    <w:p w14:paraId="5A0C3B79" w14:textId="77777777" w:rsidR="00674888" w:rsidRPr="00674888" w:rsidRDefault="00674888" w:rsidP="002C071A">
      <w:pPr>
        <w:pStyle w:val="ListParagraph"/>
        <w:spacing w:after="0"/>
        <w:jc w:val="both"/>
        <w:rPr>
          <w:rFonts w:ascii="Verdana" w:hAnsi="Verdana"/>
        </w:rPr>
      </w:pPr>
    </w:p>
    <w:p w14:paraId="225271B1" w14:textId="076130ED" w:rsidR="001F07AE" w:rsidRDefault="001F07AE" w:rsidP="002C071A">
      <w:pPr>
        <w:pStyle w:val="ListParagraph"/>
        <w:numPr>
          <w:ilvl w:val="2"/>
          <w:numId w:val="33"/>
        </w:numPr>
        <w:spacing w:after="0" w:line="240" w:lineRule="auto"/>
        <w:ind w:left="1764"/>
        <w:jc w:val="both"/>
        <w:rPr>
          <w:rFonts w:ascii="Verdana" w:hAnsi="Verdana"/>
        </w:rPr>
      </w:pPr>
      <w:r>
        <w:rPr>
          <w:rFonts w:ascii="Verdana" w:hAnsi="Verdana"/>
        </w:rPr>
        <w:t xml:space="preserve">Officers shall not </w:t>
      </w:r>
      <w:r w:rsidRPr="0021443D">
        <w:rPr>
          <w:rFonts w:ascii="Verdana" w:hAnsi="Verdana"/>
        </w:rPr>
        <w:t>transport children in their own vehicles</w:t>
      </w:r>
      <w:r w:rsidR="00674888">
        <w:rPr>
          <w:rFonts w:ascii="Verdana" w:hAnsi="Verdana"/>
        </w:rPr>
        <w:t>.</w:t>
      </w:r>
      <w:r w:rsidRPr="0021443D">
        <w:rPr>
          <w:rFonts w:ascii="Verdana" w:hAnsi="Verdana"/>
        </w:rPr>
        <w:t xml:space="preserve"> </w:t>
      </w:r>
      <w:r w:rsidR="00674888">
        <w:rPr>
          <w:rFonts w:ascii="Verdana" w:hAnsi="Verdana"/>
        </w:rPr>
        <w:t>Officers shall not arrange to see students outside of school</w:t>
      </w:r>
      <w:r w:rsidR="004B0C1E">
        <w:rPr>
          <w:rFonts w:ascii="Verdana" w:hAnsi="Verdana"/>
        </w:rPr>
        <w:t>,</w:t>
      </w:r>
      <w:r w:rsidR="00674888">
        <w:rPr>
          <w:rFonts w:ascii="Verdana" w:hAnsi="Verdana"/>
        </w:rPr>
        <w:t xml:space="preserve"> and t</w:t>
      </w:r>
      <w:r w:rsidRPr="0021443D">
        <w:rPr>
          <w:rFonts w:ascii="Verdana" w:hAnsi="Verdana"/>
        </w:rPr>
        <w:t xml:space="preserve">his includes babysitting, sleepovers, and inviting children to their home.  Any exceptions require a written explanation before the fact and </w:t>
      </w:r>
      <w:r>
        <w:rPr>
          <w:rFonts w:ascii="Verdana" w:hAnsi="Verdana"/>
        </w:rPr>
        <w:t>approval of the Chief</w:t>
      </w:r>
      <w:r w:rsidRPr="0021443D">
        <w:rPr>
          <w:rFonts w:ascii="Verdana" w:hAnsi="Verdana"/>
        </w:rPr>
        <w:t xml:space="preserve">.  </w:t>
      </w:r>
    </w:p>
    <w:p w14:paraId="4FE059E2" w14:textId="77777777" w:rsidR="00674888" w:rsidRPr="00674888" w:rsidRDefault="00674888" w:rsidP="002C071A">
      <w:pPr>
        <w:pStyle w:val="ListParagraph"/>
        <w:spacing w:after="0"/>
        <w:jc w:val="both"/>
        <w:rPr>
          <w:rFonts w:ascii="Verdana" w:hAnsi="Verdana"/>
        </w:rPr>
      </w:pPr>
    </w:p>
    <w:p w14:paraId="6CE510FC" w14:textId="77777777" w:rsidR="001F07AE" w:rsidRDefault="001F07AE" w:rsidP="002C071A">
      <w:pPr>
        <w:numPr>
          <w:ilvl w:val="2"/>
          <w:numId w:val="33"/>
        </w:numPr>
        <w:spacing w:after="0" w:line="240" w:lineRule="auto"/>
        <w:ind w:left="1764"/>
        <w:jc w:val="both"/>
        <w:rPr>
          <w:rFonts w:ascii="Verdana" w:hAnsi="Verdana"/>
        </w:rPr>
      </w:pPr>
      <w:r>
        <w:rPr>
          <w:rFonts w:ascii="Verdana" w:hAnsi="Verdana"/>
        </w:rPr>
        <w:t>Officers shall make certain that they a</w:t>
      </w:r>
      <w:r w:rsidR="004833BC">
        <w:rPr>
          <w:rFonts w:ascii="Verdana" w:hAnsi="Verdana"/>
        </w:rPr>
        <w:t>re</w:t>
      </w:r>
      <w:r>
        <w:rPr>
          <w:rFonts w:ascii="Verdana" w:hAnsi="Verdana"/>
        </w:rPr>
        <w:t xml:space="preserve"> neat, clean, and appropriately attired.  </w:t>
      </w:r>
    </w:p>
    <w:p w14:paraId="2AC9843E" w14:textId="77777777" w:rsidR="00674888" w:rsidRDefault="00674888" w:rsidP="002C071A">
      <w:pPr>
        <w:spacing w:after="0" w:line="240" w:lineRule="auto"/>
        <w:ind w:left="2160"/>
        <w:jc w:val="both"/>
        <w:rPr>
          <w:rFonts w:ascii="Verdana" w:hAnsi="Verdana"/>
        </w:rPr>
      </w:pPr>
    </w:p>
    <w:p w14:paraId="0FE2F932" w14:textId="77CB6373" w:rsidR="001F07AE" w:rsidRDefault="001F07AE" w:rsidP="002C071A">
      <w:pPr>
        <w:pStyle w:val="ListParagraph"/>
        <w:numPr>
          <w:ilvl w:val="2"/>
          <w:numId w:val="33"/>
        </w:numPr>
        <w:spacing w:after="0" w:line="240" w:lineRule="auto"/>
        <w:ind w:left="1764"/>
        <w:jc w:val="both"/>
        <w:rPr>
          <w:rFonts w:ascii="Verdana" w:hAnsi="Verdana"/>
        </w:rPr>
      </w:pPr>
      <w:r>
        <w:rPr>
          <w:rFonts w:ascii="Verdana" w:hAnsi="Verdana"/>
        </w:rPr>
        <w:t>Officers will refrain from intimate displays of affection towards others in the presence of children, parents</w:t>
      </w:r>
      <w:r w:rsidR="004B0C1E">
        <w:rPr>
          <w:rFonts w:ascii="Verdana" w:hAnsi="Verdana"/>
        </w:rPr>
        <w:t>,</w:t>
      </w:r>
      <w:r>
        <w:rPr>
          <w:rFonts w:ascii="Verdana" w:hAnsi="Verdana"/>
        </w:rPr>
        <w:t xml:space="preserve"> and staff.</w:t>
      </w:r>
      <w:r w:rsidR="00305E7C">
        <w:rPr>
          <w:rFonts w:ascii="Verdana" w:hAnsi="Verdana"/>
        </w:rPr>
        <w:t xml:space="preserve">  Officers shall not buy gifts for students at any time.  </w:t>
      </w:r>
    </w:p>
    <w:p w14:paraId="4EE9A2D7" w14:textId="77777777" w:rsidR="0048235E" w:rsidRPr="0048235E" w:rsidRDefault="0048235E" w:rsidP="0048235E">
      <w:pPr>
        <w:pStyle w:val="ListParagraph"/>
        <w:rPr>
          <w:rFonts w:ascii="Verdana" w:hAnsi="Verdana"/>
        </w:rPr>
      </w:pPr>
    </w:p>
    <w:p w14:paraId="5C694E31" w14:textId="1E8742EA" w:rsidR="0048235E" w:rsidRDefault="0048235E" w:rsidP="002C071A">
      <w:pPr>
        <w:pStyle w:val="ListParagraph"/>
        <w:numPr>
          <w:ilvl w:val="2"/>
          <w:numId w:val="33"/>
        </w:numPr>
        <w:spacing w:after="0" w:line="240" w:lineRule="auto"/>
        <w:ind w:left="1764"/>
        <w:jc w:val="both"/>
        <w:rPr>
          <w:rFonts w:ascii="Verdana" w:hAnsi="Verdana"/>
        </w:rPr>
      </w:pPr>
      <w:r>
        <w:rPr>
          <w:rFonts w:ascii="Verdana" w:hAnsi="Verdana"/>
        </w:rPr>
        <w:t>Officers shall receive training on the following subject areas that impact the sexual abuse of minors:</w:t>
      </w:r>
    </w:p>
    <w:p w14:paraId="1537DB6D" w14:textId="77777777" w:rsidR="0048235E" w:rsidRPr="0048235E" w:rsidRDefault="0048235E" w:rsidP="0048235E">
      <w:pPr>
        <w:pStyle w:val="ListParagraph"/>
        <w:rPr>
          <w:rFonts w:ascii="Verdana" w:hAnsi="Verdana"/>
        </w:rPr>
      </w:pPr>
    </w:p>
    <w:p w14:paraId="24FCE708" w14:textId="2BE53BBB" w:rsidR="0048235E" w:rsidRDefault="00600D8C" w:rsidP="00600D8C">
      <w:pPr>
        <w:pStyle w:val="ListParagraph"/>
        <w:numPr>
          <w:ilvl w:val="0"/>
          <w:numId w:val="33"/>
        </w:numPr>
        <w:spacing w:after="0" w:line="240" w:lineRule="auto"/>
        <w:jc w:val="both"/>
        <w:rPr>
          <w:rFonts w:ascii="Verdana" w:hAnsi="Verdana"/>
        </w:rPr>
      </w:pPr>
      <w:commentRangeStart w:id="9"/>
      <w:r w:rsidRPr="00600D8C">
        <w:rPr>
          <w:rFonts w:ascii="Verdana" w:hAnsi="Verdana"/>
          <w:i/>
          <w:iCs/>
          <w:u w:val="single"/>
        </w:rPr>
        <w:lastRenderedPageBreak/>
        <w:t>Attorney General’s Directive 2020-09 ("Handle With Care")</w:t>
      </w:r>
      <w:r w:rsidRPr="00600D8C">
        <w:rPr>
          <w:rFonts w:ascii="Verdana" w:hAnsi="Verdana"/>
        </w:rPr>
        <w:t xml:space="preserve"> —</w:t>
      </w:r>
      <w:r>
        <w:rPr>
          <w:rFonts w:ascii="Verdana" w:hAnsi="Verdana"/>
        </w:rPr>
        <w:t xml:space="preserve">which </w:t>
      </w:r>
      <w:r w:rsidRPr="00600D8C">
        <w:rPr>
          <w:rFonts w:ascii="Verdana" w:hAnsi="Verdana"/>
        </w:rPr>
        <w:t>requires law enforcement officers who respond to incidents involving children to complete a Handle With Care Notice to the child's school, alerting educators to provide extra support without disclosing incident details.</w:t>
      </w:r>
    </w:p>
    <w:p w14:paraId="7CAF8E86" w14:textId="77777777" w:rsidR="007468A3" w:rsidRDefault="007468A3" w:rsidP="007468A3">
      <w:pPr>
        <w:pStyle w:val="ListParagraph"/>
        <w:spacing w:after="0" w:line="240" w:lineRule="auto"/>
        <w:ind w:left="2520"/>
        <w:jc w:val="both"/>
        <w:rPr>
          <w:rFonts w:ascii="Verdana" w:hAnsi="Verdana"/>
        </w:rPr>
      </w:pPr>
    </w:p>
    <w:p w14:paraId="3EEA9EAB" w14:textId="6DE71FD3" w:rsidR="00600D8C" w:rsidRDefault="007468A3" w:rsidP="00600D8C">
      <w:pPr>
        <w:pStyle w:val="ListParagraph"/>
        <w:numPr>
          <w:ilvl w:val="0"/>
          <w:numId w:val="33"/>
        </w:numPr>
        <w:spacing w:after="0" w:line="240" w:lineRule="auto"/>
        <w:jc w:val="both"/>
        <w:rPr>
          <w:rFonts w:ascii="Verdana" w:hAnsi="Verdana"/>
        </w:rPr>
      </w:pPr>
      <w:r w:rsidRPr="007468A3">
        <w:rPr>
          <w:rFonts w:ascii="Verdana" w:hAnsi="Verdana"/>
        </w:rPr>
        <w:t xml:space="preserve">The </w:t>
      </w:r>
      <w:r w:rsidRPr="007468A3">
        <w:rPr>
          <w:rFonts w:ascii="Verdana" w:hAnsi="Verdana"/>
          <w:i/>
          <w:iCs/>
          <w:u w:val="single"/>
        </w:rPr>
        <w:t xml:space="preserve">2023 revised Education-Law </w:t>
      </w:r>
      <w:r w:rsidR="00C63C2B">
        <w:rPr>
          <w:rFonts w:ascii="Verdana" w:hAnsi="Verdana"/>
          <w:i/>
          <w:iCs/>
          <w:u w:val="single"/>
        </w:rPr>
        <w:t xml:space="preserve">Enforcement </w:t>
      </w:r>
      <w:r w:rsidRPr="007468A3">
        <w:rPr>
          <w:rFonts w:ascii="Verdana" w:hAnsi="Verdana"/>
          <w:i/>
          <w:iCs/>
          <w:u w:val="single"/>
        </w:rPr>
        <w:t>Memorandum Of Agreement</w:t>
      </w:r>
      <w:r>
        <w:rPr>
          <w:rFonts w:ascii="Verdana" w:hAnsi="Verdana"/>
        </w:rPr>
        <w:t xml:space="preserve"> which</w:t>
      </w:r>
      <w:r w:rsidRPr="007468A3">
        <w:rPr>
          <w:rFonts w:ascii="Verdana" w:hAnsi="Verdana"/>
        </w:rPr>
        <w:t xml:space="preserve"> governs mandatory and voluntary reporting from schools to law enforcement, including cyber-harassment, hazing, social media offenses, and body-worn cameras in schools. For public employers whose programs operate in or alongside schools (e.g., Class 3 officers, after-school programs), alignment with this MOA is required.</w:t>
      </w:r>
    </w:p>
    <w:p w14:paraId="5D5EE55E" w14:textId="77777777" w:rsidR="007468A3" w:rsidRPr="007468A3" w:rsidRDefault="007468A3" w:rsidP="007468A3">
      <w:pPr>
        <w:pStyle w:val="ListParagraph"/>
        <w:rPr>
          <w:rFonts w:ascii="Verdana" w:hAnsi="Verdana"/>
        </w:rPr>
      </w:pPr>
    </w:p>
    <w:p w14:paraId="4122568B" w14:textId="6E2A2F3D" w:rsidR="007468A3" w:rsidRDefault="00F46619" w:rsidP="00600D8C">
      <w:pPr>
        <w:pStyle w:val="ListParagraph"/>
        <w:numPr>
          <w:ilvl w:val="0"/>
          <w:numId w:val="33"/>
        </w:numPr>
        <w:spacing w:after="0" w:line="240" w:lineRule="auto"/>
        <w:jc w:val="both"/>
        <w:rPr>
          <w:rFonts w:ascii="Verdana" w:hAnsi="Verdana"/>
        </w:rPr>
      </w:pPr>
      <w:r w:rsidRPr="00F46619">
        <w:rPr>
          <w:rFonts w:ascii="Verdana" w:hAnsi="Verdana"/>
        </w:rPr>
        <w:t xml:space="preserve">Municipal police, fire, and EMS personnel are designated </w:t>
      </w:r>
      <w:r w:rsidRPr="00F46619">
        <w:rPr>
          <w:rFonts w:ascii="Verdana" w:hAnsi="Verdana"/>
          <w:i/>
          <w:iCs/>
          <w:u w:val="single"/>
        </w:rPr>
        <w:t>Safe Haven sites under N.J.S.A. 30:4C-15.5 et seq</w:t>
      </w:r>
      <w:r w:rsidRPr="00F46619">
        <w:rPr>
          <w:rFonts w:ascii="Verdana" w:hAnsi="Verdana"/>
        </w:rPr>
        <w:t>. and must be trained on Safe Haven procedures. A 2023 amendment expanded protections to hospital births. The policy should include Safe Haven procedures for applicable public safety staff and general awareness for all employees.</w:t>
      </w:r>
      <w:commentRangeEnd w:id="9"/>
      <w:r w:rsidR="009E306B">
        <w:rPr>
          <w:rStyle w:val="CommentReference"/>
          <w:rFonts w:ascii="Verdana" w:hAnsi="Verdana"/>
          <w:sz w:val="22"/>
          <w:szCs w:val="22"/>
        </w:rPr>
        <w:commentReference w:id="9"/>
      </w:r>
    </w:p>
    <w:p w14:paraId="117EAF42" w14:textId="77777777" w:rsidR="00BD42B2" w:rsidRPr="002C071A" w:rsidRDefault="00BD42B2" w:rsidP="002C071A">
      <w:pPr>
        <w:pStyle w:val="ListParagraph"/>
        <w:spacing w:after="0"/>
        <w:jc w:val="both"/>
        <w:rPr>
          <w:rFonts w:ascii="Verdana" w:hAnsi="Verdana"/>
        </w:rPr>
      </w:pPr>
    </w:p>
    <w:p w14:paraId="44164461" w14:textId="77777777" w:rsidR="00BD42B2" w:rsidRDefault="00BD42B2" w:rsidP="002C071A">
      <w:pPr>
        <w:pStyle w:val="ListParagraph"/>
        <w:numPr>
          <w:ilvl w:val="2"/>
          <w:numId w:val="33"/>
        </w:numPr>
        <w:spacing w:after="0" w:line="240" w:lineRule="auto"/>
        <w:ind w:left="1764"/>
        <w:jc w:val="both"/>
        <w:rPr>
          <w:rFonts w:ascii="Verdana" w:hAnsi="Verdana"/>
        </w:rPr>
      </w:pPr>
      <w:r w:rsidRPr="00091961">
        <w:rPr>
          <w:rFonts w:ascii="Verdana" w:hAnsi="Verdana"/>
        </w:rPr>
        <w:t xml:space="preserve">All officers are required to complete the initial training course offered by the NJMEL JIF, and any refresher courses as well. </w:t>
      </w:r>
      <w:r>
        <w:rPr>
          <w:rFonts w:ascii="Verdana" w:hAnsi="Verdana"/>
        </w:rPr>
        <w:t xml:space="preserve">      </w:t>
      </w:r>
    </w:p>
    <w:p w14:paraId="254A0911" w14:textId="77777777" w:rsidR="00BD42B2" w:rsidRDefault="00BD42B2" w:rsidP="002C071A">
      <w:pPr>
        <w:pStyle w:val="ListParagraph"/>
        <w:spacing w:after="0"/>
        <w:rPr>
          <w:rFonts w:ascii="Verdana" w:hAnsi="Verdana"/>
        </w:rPr>
      </w:pPr>
    </w:p>
    <w:p w14:paraId="244AA420" w14:textId="77777777" w:rsidR="008859BE" w:rsidRPr="002C071A" w:rsidRDefault="001A2E7C" w:rsidP="002C071A">
      <w:pPr>
        <w:pStyle w:val="ListParagraph"/>
        <w:numPr>
          <w:ilvl w:val="0"/>
          <w:numId w:val="1"/>
        </w:numPr>
        <w:spacing w:after="0"/>
        <w:rPr>
          <w:rFonts w:ascii="Verdana" w:hAnsi="Verdana"/>
          <w:sz w:val="24"/>
          <w:szCs w:val="24"/>
        </w:rPr>
      </w:pPr>
      <w:r w:rsidRPr="00CB7F7A">
        <w:rPr>
          <w:rFonts w:ascii="Verdana" w:eastAsia="Times New Roman" w:hAnsi="Verdana" w:cs="Arial"/>
          <w:b/>
          <w:color w:val="1F4E79" w:themeColor="accent1" w:themeShade="80"/>
          <w:sz w:val="24"/>
          <w:szCs w:val="24"/>
          <w:u w:val="single"/>
          <w:lang w:val="en"/>
        </w:rPr>
        <w:t>Training Requirements:</w:t>
      </w:r>
      <w:r w:rsidRPr="00CB7F7A">
        <w:rPr>
          <w:rFonts w:ascii="Verdana" w:hAnsi="Verdana"/>
          <w:sz w:val="24"/>
          <w:szCs w:val="24"/>
        </w:rPr>
        <w:t xml:space="preserve">  </w:t>
      </w:r>
    </w:p>
    <w:p w14:paraId="5E871605" w14:textId="77777777" w:rsidR="008859BE" w:rsidRPr="002C071A" w:rsidRDefault="008859BE" w:rsidP="002C071A">
      <w:pPr>
        <w:pStyle w:val="ListParagraph"/>
        <w:spacing w:after="0"/>
        <w:rPr>
          <w:rFonts w:ascii="Verdana" w:hAnsi="Verdana"/>
        </w:rPr>
      </w:pPr>
    </w:p>
    <w:p w14:paraId="7F64B912" w14:textId="1D07E7AA" w:rsidR="00823322" w:rsidRPr="002C071A" w:rsidRDefault="00141B43" w:rsidP="002C071A">
      <w:pPr>
        <w:pStyle w:val="ListParagraph"/>
        <w:spacing w:after="0"/>
        <w:jc w:val="both"/>
        <w:rPr>
          <w:rFonts w:ascii="Verdana" w:hAnsi="Verdana"/>
        </w:rPr>
      </w:pPr>
      <w:r>
        <w:rPr>
          <w:rFonts w:ascii="Verdana" w:hAnsi="Verdana"/>
        </w:rPr>
        <w:t>I</w:t>
      </w:r>
      <w:r w:rsidR="001A2E7C" w:rsidRPr="002C071A">
        <w:rPr>
          <w:rFonts w:ascii="Verdana" w:hAnsi="Verdana"/>
        </w:rPr>
        <w:t xml:space="preserve">ndividual training courses </w:t>
      </w:r>
      <w:r>
        <w:rPr>
          <w:rFonts w:ascii="Verdana" w:hAnsi="Verdana"/>
        </w:rPr>
        <w:t xml:space="preserve">have been designed </w:t>
      </w:r>
      <w:r w:rsidR="001A2E7C" w:rsidRPr="002C071A">
        <w:rPr>
          <w:rFonts w:ascii="Verdana" w:hAnsi="Verdana"/>
        </w:rPr>
        <w:t>for each of the following categories</w:t>
      </w:r>
      <w:r w:rsidR="00691BD0">
        <w:rPr>
          <w:rFonts w:ascii="Verdana" w:hAnsi="Verdana"/>
        </w:rPr>
        <w:t>,</w:t>
      </w:r>
      <w:r w:rsidR="001A2E7C" w:rsidRPr="002C071A">
        <w:rPr>
          <w:rFonts w:ascii="Verdana" w:hAnsi="Verdana"/>
        </w:rPr>
        <w:t xml:space="preserve"> and </w:t>
      </w:r>
      <w:r w:rsidR="001A2E7C" w:rsidRPr="002C071A">
        <w:rPr>
          <w:rFonts w:ascii="Verdana" w:hAnsi="Verdana"/>
          <w:b/>
          <w:u w:val="single"/>
        </w:rPr>
        <w:t xml:space="preserve">all </w:t>
      </w:r>
      <w:r w:rsidR="001A2E7C" w:rsidRPr="002C071A">
        <w:rPr>
          <w:rFonts w:ascii="Verdana" w:hAnsi="Verdana"/>
        </w:rPr>
        <w:t xml:space="preserve">officials, employees, and volunteers of the </w:t>
      </w:r>
      <w:r w:rsidR="00691BD0" w:rsidRPr="0073625E">
        <w:rPr>
          <w:rFonts w:ascii="Verdana" w:hAnsi="Verdana"/>
          <w:b/>
          <w:i/>
          <w:highlight w:val="yellow"/>
          <w:u w:val="single"/>
        </w:rPr>
        <w:t>INSERT YOUR AGENCY</w:t>
      </w:r>
      <w:r w:rsidR="00691BD0" w:rsidRPr="002C071A">
        <w:rPr>
          <w:rFonts w:ascii="Verdana" w:hAnsi="Verdana"/>
        </w:rPr>
        <w:t xml:space="preserve"> </w:t>
      </w:r>
      <w:r w:rsidR="001A2E7C" w:rsidRPr="002C071A">
        <w:rPr>
          <w:rFonts w:ascii="Verdana" w:hAnsi="Verdana"/>
        </w:rPr>
        <w:t xml:space="preserve">are required to complete training (and refresher course training) </w:t>
      </w:r>
      <w:r>
        <w:rPr>
          <w:rFonts w:ascii="Verdana" w:hAnsi="Verdana"/>
        </w:rPr>
        <w:t xml:space="preserve">adopted by the </w:t>
      </w:r>
      <w:r w:rsidR="00691BD0" w:rsidRPr="0073625E">
        <w:rPr>
          <w:rFonts w:ascii="Verdana" w:hAnsi="Verdana"/>
          <w:b/>
          <w:i/>
          <w:highlight w:val="yellow"/>
          <w:u w:val="single"/>
        </w:rPr>
        <w:t>INSERT YOUR AGENCY</w:t>
      </w:r>
      <w:r w:rsidR="001A2E7C" w:rsidRPr="002C071A">
        <w:rPr>
          <w:rFonts w:ascii="Verdana" w:hAnsi="Verdana"/>
        </w:rPr>
        <w:t xml:space="preserve">. </w:t>
      </w:r>
      <w:r w:rsidR="00801193" w:rsidRPr="002C071A">
        <w:rPr>
          <w:rFonts w:ascii="Verdana" w:hAnsi="Verdana"/>
        </w:rPr>
        <w:t>ALL employees of the</w:t>
      </w:r>
      <w:r w:rsidR="00691BD0" w:rsidRPr="00691BD0">
        <w:rPr>
          <w:rFonts w:ascii="Verdana" w:hAnsi="Verdana"/>
          <w:b/>
          <w:i/>
          <w:highlight w:val="yellow"/>
          <w:u w:val="single"/>
        </w:rPr>
        <w:t xml:space="preserve"> </w:t>
      </w:r>
      <w:r w:rsidR="00691BD0" w:rsidRPr="0073625E">
        <w:rPr>
          <w:rFonts w:ascii="Verdana" w:hAnsi="Verdana"/>
          <w:b/>
          <w:i/>
          <w:highlight w:val="yellow"/>
          <w:u w:val="single"/>
        </w:rPr>
        <w:t>INSERT YOUR AGENCY</w:t>
      </w:r>
      <w:r w:rsidR="00801193" w:rsidRPr="002C071A">
        <w:rPr>
          <w:rFonts w:ascii="Verdana" w:hAnsi="Verdana"/>
        </w:rPr>
        <w:t xml:space="preserve"> shall complete the training course whether they interact with children/minors or not.  </w:t>
      </w:r>
      <w:r w:rsidR="00823322" w:rsidRPr="002C071A">
        <w:rPr>
          <w:rFonts w:ascii="Verdana" w:hAnsi="Verdana"/>
        </w:rPr>
        <w:t>Although training records will be maintained</w:t>
      </w:r>
      <w:r>
        <w:rPr>
          <w:rFonts w:ascii="Verdana" w:hAnsi="Verdana"/>
        </w:rPr>
        <w:t>,</w:t>
      </w:r>
      <w:r w:rsidR="00823322" w:rsidRPr="002C071A">
        <w:rPr>
          <w:rFonts w:ascii="Verdana" w:hAnsi="Verdana"/>
        </w:rPr>
        <w:t xml:space="preserve"> it is recommended that each </w:t>
      </w:r>
      <w:r w:rsidR="00691BD0" w:rsidRPr="0073625E">
        <w:rPr>
          <w:rFonts w:ascii="Verdana" w:hAnsi="Verdana"/>
          <w:b/>
          <w:i/>
          <w:highlight w:val="yellow"/>
          <w:u w:val="single"/>
        </w:rPr>
        <w:t>INSERT YOUR AGENCY</w:t>
      </w:r>
      <w:r w:rsidR="00691BD0" w:rsidRPr="002C071A">
        <w:rPr>
          <w:rFonts w:ascii="Verdana" w:hAnsi="Verdana"/>
        </w:rPr>
        <w:t xml:space="preserve"> </w:t>
      </w:r>
      <w:r w:rsidR="00823322" w:rsidRPr="002C071A">
        <w:rPr>
          <w:rFonts w:ascii="Verdana" w:hAnsi="Verdana"/>
        </w:rPr>
        <w:t xml:space="preserve"> and individual trainees also keep copies of their own training records.  </w:t>
      </w:r>
    </w:p>
    <w:p w14:paraId="561CE006" w14:textId="77777777" w:rsidR="001A2E7C" w:rsidRPr="001A2E7C" w:rsidRDefault="001A2E7C" w:rsidP="002C071A">
      <w:pPr>
        <w:pStyle w:val="ListParagraph"/>
        <w:spacing w:after="0"/>
        <w:ind w:left="1080"/>
        <w:jc w:val="both"/>
        <w:rPr>
          <w:rFonts w:ascii="Verdana" w:hAnsi="Verdana"/>
        </w:rPr>
      </w:pPr>
      <w:r w:rsidRPr="001A2E7C">
        <w:rPr>
          <w:rFonts w:ascii="Verdana" w:hAnsi="Verdana"/>
        </w:rPr>
        <w:t xml:space="preserve"> </w:t>
      </w:r>
    </w:p>
    <w:p w14:paraId="2CCB2304" w14:textId="6BD6346A" w:rsidR="008859BE" w:rsidRPr="009E306B" w:rsidRDefault="00B90A87" w:rsidP="002C071A">
      <w:pPr>
        <w:pStyle w:val="ListParagraph"/>
        <w:numPr>
          <w:ilvl w:val="1"/>
          <w:numId w:val="34"/>
        </w:numPr>
        <w:spacing w:after="0"/>
        <w:ind w:left="1440"/>
        <w:jc w:val="both"/>
        <w:rPr>
          <w:rFonts w:ascii="Verdana" w:hAnsi="Verdana"/>
        </w:rPr>
      </w:pPr>
      <w:r w:rsidRPr="009E306B">
        <w:rPr>
          <w:rFonts w:ascii="Verdana" w:hAnsi="Verdana"/>
          <w:b/>
          <w:u w:val="single"/>
        </w:rPr>
        <w:t xml:space="preserve">Elected </w:t>
      </w:r>
      <w:r w:rsidR="001A2E7C" w:rsidRPr="009E306B">
        <w:rPr>
          <w:rFonts w:ascii="Verdana" w:hAnsi="Verdana"/>
          <w:b/>
          <w:u w:val="single"/>
        </w:rPr>
        <w:t>Officials</w:t>
      </w:r>
      <w:r w:rsidRPr="009E306B">
        <w:rPr>
          <w:rFonts w:ascii="Verdana" w:hAnsi="Verdana"/>
          <w:b/>
          <w:u w:val="single"/>
        </w:rPr>
        <w:t>, Appointed Officials, Department Heads</w:t>
      </w:r>
      <w:r w:rsidR="008A25B8" w:rsidRPr="009E306B">
        <w:rPr>
          <w:rFonts w:ascii="Verdana" w:hAnsi="Verdana"/>
          <w:b/>
          <w:u w:val="single"/>
        </w:rPr>
        <w:t>,</w:t>
      </w:r>
      <w:r w:rsidRPr="009E306B">
        <w:rPr>
          <w:rFonts w:ascii="Verdana" w:hAnsi="Verdana"/>
          <w:b/>
          <w:u w:val="single"/>
        </w:rPr>
        <w:t xml:space="preserve"> and Supervisors:  </w:t>
      </w:r>
    </w:p>
    <w:p w14:paraId="080B2C52" w14:textId="77777777" w:rsidR="008859BE" w:rsidRDefault="008859BE" w:rsidP="002C071A">
      <w:pPr>
        <w:pStyle w:val="ListParagraph"/>
        <w:spacing w:after="0"/>
        <w:ind w:left="1440"/>
        <w:jc w:val="both"/>
        <w:rPr>
          <w:rFonts w:ascii="Verdana" w:hAnsi="Verdana"/>
        </w:rPr>
      </w:pPr>
    </w:p>
    <w:p w14:paraId="2FAFED6D" w14:textId="16DF8259" w:rsidR="004C6DC5" w:rsidRPr="004C6DC5" w:rsidRDefault="00B90A87" w:rsidP="002C071A">
      <w:pPr>
        <w:pStyle w:val="ListParagraph"/>
        <w:spacing w:after="0"/>
        <w:ind w:left="1440"/>
        <w:jc w:val="both"/>
        <w:rPr>
          <w:rFonts w:ascii="Verdana" w:hAnsi="Verdana"/>
        </w:rPr>
      </w:pPr>
      <w:r w:rsidRPr="009E306B">
        <w:rPr>
          <w:rFonts w:ascii="Verdana" w:hAnsi="Verdana"/>
        </w:rPr>
        <w:t>All elected officials, appointed officials, department heads, and supervisors shall c</w:t>
      </w:r>
      <w:r w:rsidR="004C6DC5" w:rsidRPr="009E306B">
        <w:rPr>
          <w:rFonts w:ascii="Verdana" w:hAnsi="Verdana"/>
        </w:rPr>
        <w:t xml:space="preserve">omplete the </w:t>
      </w:r>
      <w:r w:rsidR="004C6DC5" w:rsidRPr="009E306B">
        <w:rPr>
          <w:rFonts w:ascii="Verdana" w:hAnsi="Verdana"/>
          <w:b/>
          <w:i/>
        </w:rPr>
        <w:t xml:space="preserve">initial </w:t>
      </w:r>
      <w:r w:rsidRPr="009E306B">
        <w:rPr>
          <w:rFonts w:ascii="Verdana" w:hAnsi="Verdana"/>
          <w:b/>
          <w:i/>
        </w:rPr>
        <w:t xml:space="preserve">virtual </w:t>
      </w:r>
      <w:r w:rsidR="004C6DC5" w:rsidRPr="009E306B">
        <w:rPr>
          <w:rFonts w:ascii="Verdana" w:hAnsi="Verdana"/>
          <w:b/>
          <w:i/>
        </w:rPr>
        <w:t>training course</w:t>
      </w:r>
      <w:r w:rsidR="004C6DC5" w:rsidRPr="009E306B">
        <w:rPr>
          <w:rFonts w:ascii="Verdana" w:hAnsi="Verdana"/>
        </w:rPr>
        <w:t xml:space="preserve"> </w:t>
      </w:r>
      <w:r w:rsidRPr="009E306B">
        <w:rPr>
          <w:rFonts w:ascii="Verdana" w:hAnsi="Verdana"/>
        </w:rPr>
        <w:t>offered by the NJMEL</w:t>
      </w:r>
      <w:r w:rsidR="008A25B8" w:rsidRPr="009E306B">
        <w:rPr>
          <w:rFonts w:ascii="Verdana" w:hAnsi="Verdana"/>
        </w:rPr>
        <w:t xml:space="preserve">, </w:t>
      </w:r>
      <w:r w:rsidR="008A25B8" w:rsidRPr="009E306B">
        <w:rPr>
          <w:rFonts w:ascii="Verdana" w:hAnsi="Verdana"/>
          <w:b/>
          <w:i/>
          <w:u w:val="single"/>
        </w:rPr>
        <w:t>“PROTECTING CHILDREN FROM ABUSE”</w:t>
      </w:r>
      <w:r>
        <w:rPr>
          <w:rFonts w:ascii="Verdana" w:hAnsi="Verdana"/>
        </w:rPr>
        <w:t xml:space="preserve"> and </w:t>
      </w:r>
      <w:r w:rsidR="00141B43">
        <w:rPr>
          <w:rFonts w:ascii="Verdana" w:hAnsi="Verdana"/>
        </w:rPr>
        <w:t>a</w:t>
      </w:r>
      <w:r w:rsidR="00760D1F">
        <w:rPr>
          <w:rFonts w:ascii="Verdana" w:hAnsi="Verdana"/>
        </w:rPr>
        <w:t xml:space="preserve">dopted by the </w:t>
      </w:r>
      <w:r w:rsidR="008A25B8" w:rsidRPr="0073625E">
        <w:rPr>
          <w:rFonts w:ascii="Verdana" w:hAnsi="Verdana"/>
          <w:b/>
          <w:i/>
          <w:highlight w:val="yellow"/>
          <w:u w:val="single"/>
        </w:rPr>
        <w:t>INSERT YOUR AGENCY</w:t>
      </w:r>
      <w:r w:rsidR="004C6DC5" w:rsidRPr="004C6DC5">
        <w:rPr>
          <w:rFonts w:ascii="Verdana" w:hAnsi="Verdana"/>
        </w:rPr>
        <w:t>, and any updated/refresher course in order to better understand their legal duties and responsibilities under Federal and N</w:t>
      </w:r>
      <w:r w:rsidR="009C34A4">
        <w:rPr>
          <w:rFonts w:ascii="Verdana" w:hAnsi="Verdana"/>
        </w:rPr>
        <w:t>.J.</w:t>
      </w:r>
      <w:r w:rsidR="004C6DC5" w:rsidRPr="004C6DC5">
        <w:rPr>
          <w:rFonts w:ascii="Verdana" w:hAnsi="Verdana"/>
        </w:rPr>
        <w:t xml:space="preserve"> State Law.  </w:t>
      </w:r>
      <w:r>
        <w:rPr>
          <w:rFonts w:ascii="Verdana" w:hAnsi="Verdana"/>
        </w:rPr>
        <w:t xml:space="preserve">The course includes the following:  </w:t>
      </w:r>
    </w:p>
    <w:p w14:paraId="0B344BD0" w14:textId="77777777" w:rsidR="004C6DC5" w:rsidRPr="007425C3" w:rsidRDefault="004C6DC5" w:rsidP="002C071A">
      <w:pPr>
        <w:pStyle w:val="ListParagraph"/>
        <w:spacing w:after="0"/>
        <w:ind w:left="4320"/>
        <w:jc w:val="both"/>
        <w:rPr>
          <w:rFonts w:ascii="Verdana" w:hAnsi="Verdana"/>
        </w:rPr>
      </w:pPr>
    </w:p>
    <w:p w14:paraId="704D1C89" w14:textId="77777777" w:rsidR="004C6DC5" w:rsidRDefault="004C6DC5" w:rsidP="002C071A">
      <w:pPr>
        <w:pStyle w:val="ListParagraph"/>
        <w:numPr>
          <w:ilvl w:val="4"/>
          <w:numId w:val="2"/>
        </w:numPr>
        <w:spacing w:after="0"/>
        <w:ind w:left="1800"/>
        <w:rPr>
          <w:rFonts w:ascii="Verdana" w:hAnsi="Verdana"/>
        </w:rPr>
      </w:pPr>
      <w:r>
        <w:rPr>
          <w:rFonts w:ascii="Verdana" w:hAnsi="Verdana"/>
        </w:rPr>
        <w:t xml:space="preserve">Recognizing the signs of abuse and neglect of minors. </w:t>
      </w:r>
    </w:p>
    <w:p w14:paraId="594CB9E4" w14:textId="77777777" w:rsidR="004C6DC5" w:rsidRDefault="004C6DC5" w:rsidP="002C071A">
      <w:pPr>
        <w:pStyle w:val="ListParagraph"/>
        <w:numPr>
          <w:ilvl w:val="4"/>
          <w:numId w:val="2"/>
        </w:numPr>
        <w:spacing w:after="0"/>
        <w:ind w:left="1800"/>
        <w:rPr>
          <w:rFonts w:ascii="Verdana" w:hAnsi="Verdana"/>
        </w:rPr>
      </w:pPr>
      <w:r>
        <w:rPr>
          <w:rFonts w:ascii="Verdana" w:hAnsi="Verdana"/>
        </w:rPr>
        <w:lastRenderedPageBreak/>
        <w:t>Establishing guidelines for protecting minors from emotional and physical abuse and neglect.</w:t>
      </w:r>
    </w:p>
    <w:p w14:paraId="6F843F0F" w14:textId="77777777" w:rsidR="004C6DC5" w:rsidRDefault="004C6DC5" w:rsidP="002C071A">
      <w:pPr>
        <w:pStyle w:val="ListParagraph"/>
        <w:numPr>
          <w:ilvl w:val="4"/>
          <w:numId w:val="2"/>
        </w:numPr>
        <w:spacing w:after="0"/>
        <w:ind w:left="1800"/>
        <w:rPr>
          <w:rFonts w:ascii="Verdana" w:hAnsi="Verdana"/>
        </w:rPr>
      </w:pPr>
      <w:r>
        <w:rPr>
          <w:rFonts w:ascii="Verdana" w:hAnsi="Verdana"/>
        </w:rPr>
        <w:t xml:space="preserve">Understanding and being prepared to implement the procedures necessary to eliminate opportunities for abuse. </w:t>
      </w:r>
    </w:p>
    <w:p w14:paraId="3F741D7B" w14:textId="77777777" w:rsidR="004C6DC5" w:rsidRDefault="004C6DC5" w:rsidP="002C071A">
      <w:pPr>
        <w:pStyle w:val="ListParagraph"/>
        <w:numPr>
          <w:ilvl w:val="4"/>
          <w:numId w:val="2"/>
        </w:numPr>
        <w:spacing w:after="0"/>
        <w:ind w:left="1800"/>
        <w:rPr>
          <w:rFonts w:ascii="Verdana" w:hAnsi="Verdana"/>
        </w:rPr>
      </w:pPr>
      <w:r>
        <w:rPr>
          <w:rFonts w:ascii="Verdana" w:hAnsi="Verdana"/>
        </w:rPr>
        <w:t>Becoming familiar with the legal requirements to report suspected cases of abuse.</w:t>
      </w:r>
    </w:p>
    <w:p w14:paraId="649BDB69" w14:textId="12BC3EB7" w:rsidR="004C6DC5" w:rsidRDefault="004C6DC5" w:rsidP="002C071A">
      <w:pPr>
        <w:pStyle w:val="ListParagraph"/>
        <w:numPr>
          <w:ilvl w:val="4"/>
          <w:numId w:val="2"/>
        </w:numPr>
        <w:spacing w:after="0"/>
        <w:ind w:left="1800"/>
        <w:rPr>
          <w:rFonts w:ascii="Verdana" w:hAnsi="Verdana"/>
        </w:rPr>
      </w:pPr>
      <w:r w:rsidRPr="0021443D">
        <w:rPr>
          <w:rFonts w:ascii="Verdana" w:hAnsi="Verdana"/>
        </w:rPr>
        <w:t>Fully understand</w:t>
      </w:r>
      <w:r>
        <w:rPr>
          <w:rFonts w:ascii="Verdana" w:hAnsi="Verdana"/>
        </w:rPr>
        <w:t>ing</w:t>
      </w:r>
      <w:r w:rsidRPr="0021443D">
        <w:rPr>
          <w:rFonts w:ascii="Verdana" w:hAnsi="Verdana"/>
        </w:rPr>
        <w:t xml:space="preserve"> the legal consequences for not being diligent in making certain that employees of the</w:t>
      </w:r>
      <w:r w:rsidR="008A25B8" w:rsidRPr="008A25B8">
        <w:rPr>
          <w:rFonts w:ascii="Verdana" w:hAnsi="Verdana"/>
          <w:b/>
          <w:i/>
          <w:highlight w:val="yellow"/>
          <w:u w:val="single"/>
        </w:rPr>
        <w:t xml:space="preserve"> </w:t>
      </w:r>
      <w:r w:rsidR="008A25B8" w:rsidRPr="0073625E">
        <w:rPr>
          <w:rFonts w:ascii="Verdana" w:hAnsi="Verdana"/>
          <w:b/>
          <w:i/>
          <w:highlight w:val="yellow"/>
          <w:u w:val="single"/>
        </w:rPr>
        <w:t>INSERT YOUR AGENCY</w:t>
      </w:r>
      <w:r w:rsidRPr="0021443D">
        <w:rPr>
          <w:rFonts w:ascii="Verdana" w:hAnsi="Verdana"/>
        </w:rPr>
        <w:t xml:space="preserve"> adhere to all policies and procedures as adopted.    </w:t>
      </w:r>
    </w:p>
    <w:p w14:paraId="69624BCE" w14:textId="77777777" w:rsidR="008A25B8" w:rsidRPr="008A25B8" w:rsidRDefault="008A25B8" w:rsidP="008A25B8">
      <w:pPr>
        <w:spacing w:after="0"/>
        <w:rPr>
          <w:rFonts w:ascii="Verdana" w:hAnsi="Verdana"/>
        </w:rPr>
      </w:pPr>
    </w:p>
    <w:p w14:paraId="4A3D4248" w14:textId="77777777" w:rsidR="00EC30D5" w:rsidRDefault="00EC30D5" w:rsidP="003C08D9">
      <w:pPr>
        <w:pStyle w:val="ListParagraph"/>
        <w:spacing w:after="0"/>
        <w:ind w:left="1440"/>
        <w:rPr>
          <w:rFonts w:ascii="Verdana" w:hAnsi="Verdana"/>
        </w:rPr>
      </w:pPr>
    </w:p>
    <w:p w14:paraId="52DF9B99" w14:textId="5CCB5D09" w:rsidR="001A2E7C" w:rsidRPr="00CE6573" w:rsidRDefault="001A2E7C" w:rsidP="002C071A">
      <w:pPr>
        <w:pStyle w:val="ListParagraph"/>
        <w:numPr>
          <w:ilvl w:val="1"/>
          <w:numId w:val="34"/>
        </w:numPr>
        <w:spacing w:after="0"/>
        <w:ind w:left="1440"/>
        <w:rPr>
          <w:rFonts w:ascii="Verdana" w:hAnsi="Verdana"/>
          <w:b/>
          <w:u w:val="single"/>
        </w:rPr>
      </w:pPr>
      <w:r w:rsidRPr="00CE6573">
        <w:rPr>
          <w:rFonts w:ascii="Verdana" w:hAnsi="Verdana"/>
          <w:b/>
          <w:u w:val="single"/>
        </w:rPr>
        <w:t xml:space="preserve">Volunteers and Employees of the </w:t>
      </w:r>
      <w:r w:rsidR="008A25B8" w:rsidRPr="00CE6573">
        <w:rPr>
          <w:rFonts w:ascii="Verdana" w:hAnsi="Verdana"/>
          <w:b/>
          <w:i/>
          <w:u w:val="single"/>
        </w:rPr>
        <w:t>INSERT YOUR AGENCY</w:t>
      </w:r>
      <w:r w:rsidR="008A25B8" w:rsidRPr="00CE6573">
        <w:rPr>
          <w:rFonts w:ascii="Verdana" w:hAnsi="Verdana"/>
          <w:b/>
          <w:u w:val="single"/>
        </w:rPr>
        <w:t xml:space="preserve"> </w:t>
      </w:r>
    </w:p>
    <w:p w14:paraId="676112D3" w14:textId="73A0B8BC" w:rsidR="008859BE" w:rsidRPr="00CE6573" w:rsidRDefault="00B62C55" w:rsidP="002C071A">
      <w:pPr>
        <w:pStyle w:val="ListParagraph"/>
        <w:spacing w:after="0"/>
        <w:ind w:left="1440"/>
        <w:rPr>
          <w:rFonts w:ascii="Verdana" w:hAnsi="Verdana"/>
        </w:rPr>
      </w:pPr>
      <w:r w:rsidRPr="00CE6573">
        <w:rPr>
          <w:rFonts w:ascii="Verdana" w:hAnsi="Verdana"/>
        </w:rPr>
        <w:t xml:space="preserve">All employees and volunteers (regardless of whether they will be working with children or not) shall complete training provided by the NMEL in the form of the </w:t>
      </w:r>
      <w:r w:rsidR="008A25B8" w:rsidRPr="00CE6573">
        <w:rPr>
          <w:rFonts w:ascii="Verdana" w:hAnsi="Verdana"/>
          <w:b/>
          <w:i/>
          <w:u w:val="single"/>
        </w:rPr>
        <w:t>“PROTECTING CHILDREN”</w:t>
      </w:r>
      <w:r w:rsidR="008A25B8" w:rsidRPr="00CE6573">
        <w:rPr>
          <w:rFonts w:ascii="Verdana" w:hAnsi="Verdana"/>
        </w:rPr>
        <w:t xml:space="preserve"> </w:t>
      </w:r>
      <w:r w:rsidRPr="00CE6573">
        <w:rPr>
          <w:rFonts w:ascii="Verdana" w:hAnsi="Verdana"/>
        </w:rPr>
        <w:t>video on protecting children on the MEL website and found at:</w:t>
      </w:r>
    </w:p>
    <w:p w14:paraId="748FAF59" w14:textId="066AD7C0" w:rsidR="00B62C55" w:rsidRPr="00CE6573" w:rsidRDefault="00B62C55" w:rsidP="002C071A">
      <w:pPr>
        <w:pStyle w:val="ListParagraph"/>
        <w:spacing w:after="0"/>
        <w:ind w:left="1440"/>
        <w:rPr>
          <w:rFonts w:ascii="Verdana" w:hAnsi="Verdana"/>
        </w:rPr>
      </w:pPr>
    </w:p>
    <w:p w14:paraId="4BE38790" w14:textId="55953D38" w:rsidR="00B62C55" w:rsidRPr="00B62C55" w:rsidRDefault="00B62C55" w:rsidP="002C071A">
      <w:pPr>
        <w:pStyle w:val="ListParagraph"/>
        <w:spacing w:after="0"/>
        <w:ind w:left="1440"/>
        <w:rPr>
          <w:rFonts w:ascii="Verdana" w:hAnsi="Verdana"/>
          <w:b/>
        </w:rPr>
      </w:pPr>
      <w:hyperlink r:id="rId19" w:history="1">
        <w:r w:rsidRPr="00CE6573">
          <w:rPr>
            <w:rStyle w:val="Hyperlink"/>
            <w:rFonts w:ascii="Verdana" w:hAnsi="Verdana"/>
            <w:b/>
          </w:rPr>
          <w:t>https://njmel.org/mel-safety-institute/model-policies/protecting-children-videos/</w:t>
        </w:r>
      </w:hyperlink>
    </w:p>
    <w:p w14:paraId="05561DB0" w14:textId="77777777" w:rsidR="00B62C55" w:rsidRPr="00B62C55" w:rsidRDefault="00B62C55" w:rsidP="002C071A">
      <w:pPr>
        <w:pStyle w:val="ListParagraph"/>
        <w:spacing w:after="0"/>
        <w:ind w:left="1440"/>
        <w:rPr>
          <w:rFonts w:ascii="Verdana" w:hAnsi="Verdana"/>
        </w:rPr>
      </w:pPr>
    </w:p>
    <w:p w14:paraId="121C051E" w14:textId="701EA24B" w:rsidR="008859BE" w:rsidRDefault="008A25B8" w:rsidP="002C071A">
      <w:pPr>
        <w:pStyle w:val="ListParagraph"/>
        <w:numPr>
          <w:ilvl w:val="2"/>
          <w:numId w:val="34"/>
        </w:numPr>
        <w:spacing w:after="0"/>
        <w:ind w:left="1764"/>
        <w:jc w:val="both"/>
        <w:rPr>
          <w:rFonts w:ascii="Verdana" w:hAnsi="Verdana"/>
        </w:rPr>
      </w:pPr>
      <w:r>
        <w:rPr>
          <w:rFonts w:ascii="Verdana" w:hAnsi="Verdana"/>
        </w:rPr>
        <w:t xml:space="preserve">Course </w:t>
      </w:r>
      <w:r w:rsidR="002667F0">
        <w:rPr>
          <w:rFonts w:ascii="Verdana" w:hAnsi="Verdana"/>
        </w:rPr>
        <w:t xml:space="preserve">Content shall include: </w:t>
      </w:r>
    </w:p>
    <w:p w14:paraId="57FD08EB" w14:textId="77777777" w:rsidR="002667F0" w:rsidRDefault="002667F0" w:rsidP="002C071A">
      <w:pPr>
        <w:pStyle w:val="ListParagraph"/>
        <w:spacing w:after="0"/>
        <w:ind w:left="1764"/>
        <w:jc w:val="both"/>
        <w:rPr>
          <w:rFonts w:ascii="Verdana" w:hAnsi="Verdana"/>
        </w:rPr>
      </w:pPr>
      <w:r>
        <w:rPr>
          <w:rFonts w:ascii="Verdana" w:hAnsi="Verdana"/>
        </w:rPr>
        <w:t xml:space="preserve"> </w:t>
      </w:r>
    </w:p>
    <w:p w14:paraId="214C01FB" w14:textId="77777777" w:rsidR="002667F0" w:rsidRDefault="002667F0" w:rsidP="002C071A">
      <w:pPr>
        <w:pStyle w:val="ListParagraph"/>
        <w:numPr>
          <w:ilvl w:val="3"/>
          <w:numId w:val="34"/>
        </w:numPr>
        <w:spacing w:after="0"/>
        <w:ind w:left="2088"/>
        <w:jc w:val="both"/>
        <w:rPr>
          <w:rFonts w:ascii="Verdana" w:hAnsi="Verdana"/>
        </w:rPr>
      </w:pPr>
      <w:r>
        <w:rPr>
          <w:rFonts w:ascii="Verdana" w:hAnsi="Verdana"/>
        </w:rPr>
        <w:t>Current State NJ State Law pertaining to Sexual Abuse of Minors</w:t>
      </w:r>
    </w:p>
    <w:p w14:paraId="7BF4AF28" w14:textId="77777777" w:rsidR="002667F0" w:rsidRDefault="002667F0" w:rsidP="002C071A">
      <w:pPr>
        <w:pStyle w:val="ListParagraph"/>
        <w:numPr>
          <w:ilvl w:val="3"/>
          <w:numId w:val="34"/>
        </w:numPr>
        <w:spacing w:after="0"/>
        <w:ind w:left="2088"/>
        <w:jc w:val="both"/>
        <w:rPr>
          <w:rFonts w:ascii="Verdana" w:hAnsi="Verdana"/>
        </w:rPr>
      </w:pPr>
      <w:r>
        <w:rPr>
          <w:rFonts w:ascii="Verdana" w:hAnsi="Verdana"/>
        </w:rPr>
        <w:t>Recognizing the signs of abuse and neglect</w:t>
      </w:r>
    </w:p>
    <w:p w14:paraId="74F07B7A" w14:textId="019897D6" w:rsidR="002667F0" w:rsidRDefault="004C6DC5" w:rsidP="002C071A">
      <w:pPr>
        <w:pStyle w:val="ListParagraph"/>
        <w:numPr>
          <w:ilvl w:val="3"/>
          <w:numId w:val="34"/>
        </w:numPr>
        <w:spacing w:after="0"/>
        <w:ind w:left="2088"/>
        <w:jc w:val="both"/>
        <w:rPr>
          <w:rFonts w:ascii="Verdana" w:hAnsi="Verdana"/>
        </w:rPr>
      </w:pPr>
      <w:r>
        <w:rPr>
          <w:rFonts w:ascii="Verdana" w:hAnsi="Verdana"/>
        </w:rPr>
        <w:t>Different types of</w:t>
      </w:r>
      <w:r w:rsidR="002667F0">
        <w:rPr>
          <w:rFonts w:ascii="Verdana" w:hAnsi="Verdana"/>
        </w:rPr>
        <w:t xml:space="preserve"> abuse (i.e.</w:t>
      </w:r>
      <w:r w:rsidR="008A25B8">
        <w:rPr>
          <w:rFonts w:ascii="Verdana" w:hAnsi="Verdana"/>
        </w:rPr>
        <w:t>,</w:t>
      </w:r>
      <w:r w:rsidR="002667F0">
        <w:rPr>
          <w:rFonts w:ascii="Verdana" w:hAnsi="Verdana"/>
        </w:rPr>
        <w:t xml:space="preserve"> Peer to Peer, Adult to Child, etc…)</w:t>
      </w:r>
    </w:p>
    <w:p w14:paraId="48BDF187" w14:textId="77777777" w:rsidR="002667F0" w:rsidRDefault="002667F0" w:rsidP="002C071A">
      <w:pPr>
        <w:pStyle w:val="ListParagraph"/>
        <w:numPr>
          <w:ilvl w:val="3"/>
          <w:numId w:val="34"/>
        </w:numPr>
        <w:spacing w:after="0"/>
        <w:ind w:left="2088"/>
        <w:jc w:val="both"/>
        <w:rPr>
          <w:rFonts w:ascii="Verdana" w:hAnsi="Verdana"/>
        </w:rPr>
      </w:pPr>
      <w:r>
        <w:rPr>
          <w:rFonts w:ascii="Verdana" w:hAnsi="Verdana"/>
        </w:rPr>
        <w:t>Your legal responsibility for implementing and monitoring procedures and employees</w:t>
      </w:r>
    </w:p>
    <w:p w14:paraId="39E7ABC6" w14:textId="77777777" w:rsidR="002667F0" w:rsidRDefault="002667F0" w:rsidP="002C071A">
      <w:pPr>
        <w:pStyle w:val="ListParagraph"/>
        <w:numPr>
          <w:ilvl w:val="3"/>
          <w:numId w:val="34"/>
        </w:numPr>
        <w:spacing w:after="0"/>
        <w:ind w:left="2088"/>
        <w:jc w:val="both"/>
        <w:rPr>
          <w:rFonts w:ascii="Verdana" w:hAnsi="Verdana"/>
        </w:rPr>
      </w:pPr>
      <w:r>
        <w:rPr>
          <w:rFonts w:ascii="Verdana" w:hAnsi="Verdana"/>
        </w:rPr>
        <w:t>Reporting cases of abuse</w:t>
      </w:r>
    </w:p>
    <w:p w14:paraId="07B59BB5" w14:textId="77777777" w:rsidR="00EC30D5" w:rsidRDefault="00EC30D5" w:rsidP="003C08D9">
      <w:pPr>
        <w:pStyle w:val="ListParagraph"/>
        <w:spacing w:after="0"/>
        <w:ind w:left="2880"/>
        <w:rPr>
          <w:rFonts w:ascii="Verdana" w:hAnsi="Verdana"/>
        </w:rPr>
      </w:pPr>
    </w:p>
    <w:p w14:paraId="5D231AE3" w14:textId="77777777" w:rsidR="001A2E7C" w:rsidRDefault="001A2E7C" w:rsidP="002C071A">
      <w:pPr>
        <w:pStyle w:val="ListParagraph"/>
        <w:numPr>
          <w:ilvl w:val="1"/>
          <w:numId w:val="34"/>
        </w:numPr>
        <w:spacing w:after="0"/>
        <w:ind w:left="1440"/>
        <w:rPr>
          <w:rFonts w:ascii="Verdana" w:hAnsi="Verdana"/>
          <w:b/>
          <w:u w:val="single"/>
        </w:rPr>
      </w:pPr>
      <w:r w:rsidRPr="004C6DC5">
        <w:rPr>
          <w:rFonts w:ascii="Verdana" w:hAnsi="Verdana"/>
          <w:b/>
          <w:u w:val="single"/>
        </w:rPr>
        <w:t>Law Enforcement Officers</w:t>
      </w:r>
    </w:p>
    <w:p w14:paraId="26CB4FC8" w14:textId="77777777" w:rsidR="008859BE" w:rsidRPr="004C6DC5" w:rsidRDefault="008859BE" w:rsidP="002C071A">
      <w:pPr>
        <w:pStyle w:val="ListParagraph"/>
        <w:spacing w:after="0"/>
        <w:ind w:left="1440"/>
        <w:rPr>
          <w:rFonts w:ascii="Verdana" w:hAnsi="Verdana"/>
          <w:b/>
          <w:u w:val="single"/>
        </w:rPr>
      </w:pPr>
    </w:p>
    <w:p w14:paraId="60C072E9" w14:textId="406DAD77" w:rsidR="002667F0" w:rsidRDefault="008A25B8" w:rsidP="002C071A">
      <w:pPr>
        <w:pStyle w:val="ListParagraph"/>
        <w:numPr>
          <w:ilvl w:val="2"/>
          <w:numId w:val="34"/>
        </w:numPr>
        <w:spacing w:after="0"/>
        <w:ind w:left="1764"/>
        <w:jc w:val="both"/>
        <w:rPr>
          <w:rFonts w:ascii="Verdana" w:hAnsi="Verdana"/>
        </w:rPr>
      </w:pPr>
      <w:r>
        <w:rPr>
          <w:rFonts w:ascii="Verdana" w:hAnsi="Verdana"/>
        </w:rPr>
        <w:t xml:space="preserve">Course </w:t>
      </w:r>
      <w:r w:rsidR="002667F0">
        <w:rPr>
          <w:rFonts w:ascii="Verdana" w:hAnsi="Verdana"/>
        </w:rPr>
        <w:t>Content</w:t>
      </w:r>
      <w:r>
        <w:rPr>
          <w:rFonts w:ascii="Verdana" w:hAnsi="Verdana"/>
        </w:rPr>
        <w:t xml:space="preserve"> </w:t>
      </w:r>
      <w:r w:rsidR="002667F0">
        <w:rPr>
          <w:rFonts w:ascii="Verdana" w:hAnsi="Verdana"/>
        </w:rPr>
        <w:t>shall include:</w:t>
      </w:r>
    </w:p>
    <w:p w14:paraId="52054AE1" w14:textId="77777777" w:rsidR="000570AC" w:rsidRDefault="000570AC" w:rsidP="002C071A">
      <w:pPr>
        <w:pStyle w:val="ListParagraph"/>
        <w:spacing w:after="0"/>
        <w:ind w:left="1764"/>
        <w:jc w:val="both"/>
        <w:rPr>
          <w:rFonts w:ascii="Verdana" w:hAnsi="Verdana"/>
        </w:rPr>
      </w:pPr>
    </w:p>
    <w:p w14:paraId="30168BB5" w14:textId="5F484F11" w:rsidR="004C6DC5" w:rsidRDefault="002667F0" w:rsidP="002C071A">
      <w:pPr>
        <w:pStyle w:val="ListParagraph"/>
        <w:numPr>
          <w:ilvl w:val="3"/>
          <w:numId w:val="34"/>
        </w:numPr>
        <w:spacing w:after="0"/>
        <w:ind w:left="2088"/>
        <w:jc w:val="both"/>
        <w:rPr>
          <w:rFonts w:ascii="Verdana" w:hAnsi="Verdana"/>
        </w:rPr>
      </w:pPr>
      <w:r>
        <w:rPr>
          <w:rFonts w:ascii="Verdana" w:hAnsi="Verdana"/>
        </w:rPr>
        <w:t>Current Status of N</w:t>
      </w:r>
      <w:r w:rsidR="009C34A4">
        <w:rPr>
          <w:rFonts w:ascii="Verdana" w:hAnsi="Verdana"/>
        </w:rPr>
        <w:t>.J.</w:t>
      </w:r>
      <w:r>
        <w:rPr>
          <w:rFonts w:ascii="Verdana" w:hAnsi="Verdana"/>
        </w:rPr>
        <w:t xml:space="preserve"> Law and Directives from the Attorney General for Law Enforcement personnel</w:t>
      </w:r>
    </w:p>
    <w:p w14:paraId="6BFA5CCB" w14:textId="77777777" w:rsidR="002667F0" w:rsidRPr="004C6DC5" w:rsidRDefault="002667F0" w:rsidP="002C071A">
      <w:pPr>
        <w:pStyle w:val="ListParagraph"/>
        <w:numPr>
          <w:ilvl w:val="3"/>
          <w:numId w:val="34"/>
        </w:numPr>
        <w:spacing w:after="0"/>
        <w:ind w:left="2088"/>
        <w:jc w:val="both"/>
        <w:rPr>
          <w:rFonts w:ascii="Verdana" w:hAnsi="Verdana"/>
        </w:rPr>
      </w:pPr>
      <w:r w:rsidRPr="004C6DC5">
        <w:rPr>
          <w:rFonts w:ascii="Verdana" w:hAnsi="Verdana"/>
        </w:rPr>
        <w:t>Your responsibilities</w:t>
      </w:r>
    </w:p>
    <w:p w14:paraId="7EC6C0DE" w14:textId="77777777" w:rsidR="002667F0" w:rsidRDefault="002667F0" w:rsidP="002C071A">
      <w:pPr>
        <w:pStyle w:val="ListParagraph"/>
        <w:numPr>
          <w:ilvl w:val="3"/>
          <w:numId w:val="34"/>
        </w:numPr>
        <w:spacing w:after="0"/>
        <w:ind w:left="2088"/>
        <w:jc w:val="both"/>
        <w:rPr>
          <w:rFonts w:ascii="Verdana" w:hAnsi="Verdana"/>
        </w:rPr>
      </w:pPr>
      <w:r>
        <w:rPr>
          <w:rFonts w:ascii="Verdana" w:hAnsi="Verdana"/>
        </w:rPr>
        <w:t>Officers in Schools</w:t>
      </w:r>
    </w:p>
    <w:p w14:paraId="29E1FEDC" w14:textId="77777777" w:rsidR="002667F0" w:rsidRDefault="002667F0" w:rsidP="002C071A">
      <w:pPr>
        <w:pStyle w:val="ListParagraph"/>
        <w:numPr>
          <w:ilvl w:val="3"/>
          <w:numId w:val="34"/>
        </w:numPr>
        <w:spacing w:after="0"/>
        <w:ind w:left="2088"/>
        <w:jc w:val="both"/>
        <w:rPr>
          <w:rFonts w:ascii="Verdana" w:hAnsi="Verdana"/>
        </w:rPr>
      </w:pPr>
      <w:r>
        <w:rPr>
          <w:rFonts w:ascii="Verdana" w:hAnsi="Verdana"/>
        </w:rPr>
        <w:t>Reporting Abuse</w:t>
      </w:r>
    </w:p>
    <w:p w14:paraId="5DFAFB49" w14:textId="77777777" w:rsidR="002667F0" w:rsidRPr="002C071A" w:rsidRDefault="002667F0" w:rsidP="003C08D9">
      <w:pPr>
        <w:pStyle w:val="ListParagraph"/>
        <w:spacing w:after="0"/>
        <w:ind w:left="2880"/>
        <w:rPr>
          <w:rFonts w:ascii="Verdana" w:hAnsi="Verdana"/>
          <w:sz w:val="24"/>
          <w:szCs w:val="24"/>
        </w:rPr>
      </w:pPr>
    </w:p>
    <w:p w14:paraId="008716A9" w14:textId="77777777" w:rsidR="001A2E7C" w:rsidRPr="00CB7F7A" w:rsidRDefault="008C48DE" w:rsidP="002C071A">
      <w:pPr>
        <w:pStyle w:val="ListParagraph"/>
        <w:numPr>
          <w:ilvl w:val="0"/>
          <w:numId w:val="1"/>
        </w:numPr>
        <w:spacing w:after="0"/>
        <w:rPr>
          <w:rFonts w:ascii="Verdana" w:hAnsi="Verdana"/>
          <w:sz w:val="24"/>
          <w:szCs w:val="24"/>
          <w:u w:val="single"/>
        </w:rPr>
      </w:pPr>
      <w:r w:rsidRPr="002C071A">
        <w:rPr>
          <w:rFonts w:ascii="Verdana" w:eastAsia="Times New Roman" w:hAnsi="Verdana" w:cs="Arial"/>
          <w:b/>
          <w:color w:val="1F4E79" w:themeColor="accent1" w:themeShade="80"/>
          <w:sz w:val="24"/>
          <w:szCs w:val="24"/>
          <w:u w:val="single"/>
          <w:lang w:val="en"/>
        </w:rPr>
        <w:t>Reporting Suspected Child Abuse/Neglect:</w:t>
      </w:r>
    </w:p>
    <w:p w14:paraId="597CFD87" w14:textId="77777777" w:rsidR="00CB7F7A" w:rsidRPr="002C071A" w:rsidRDefault="00CB7F7A" w:rsidP="00CB7F7A">
      <w:pPr>
        <w:pStyle w:val="ListParagraph"/>
        <w:spacing w:after="0"/>
        <w:rPr>
          <w:rFonts w:ascii="Verdana" w:hAnsi="Verdana"/>
          <w:sz w:val="24"/>
          <w:szCs w:val="24"/>
          <w:u w:val="single"/>
        </w:rPr>
      </w:pPr>
    </w:p>
    <w:p w14:paraId="2B16FD5C" w14:textId="77777777" w:rsidR="00273315" w:rsidRDefault="00FF4DA2" w:rsidP="002C071A">
      <w:pPr>
        <w:spacing w:after="0"/>
        <w:ind w:left="720"/>
        <w:jc w:val="both"/>
        <w:rPr>
          <w:rFonts w:ascii="Verdana" w:hAnsi="Verdana"/>
          <w:b/>
          <w:i/>
          <w:u w:val="single"/>
        </w:rPr>
      </w:pPr>
      <w:r w:rsidRPr="002C071A">
        <w:rPr>
          <w:rFonts w:ascii="Verdana" w:hAnsi="Verdana"/>
        </w:rPr>
        <w:t xml:space="preserve">In light of the importance </w:t>
      </w:r>
      <w:r w:rsidR="00801193" w:rsidRPr="002C071A">
        <w:rPr>
          <w:rFonts w:ascii="Verdana" w:hAnsi="Verdana"/>
        </w:rPr>
        <w:t xml:space="preserve">and priority placed on </w:t>
      </w:r>
      <w:r w:rsidRPr="002C071A">
        <w:rPr>
          <w:rFonts w:ascii="Verdana" w:hAnsi="Verdana"/>
        </w:rPr>
        <w:t>safeguard</w:t>
      </w:r>
      <w:r w:rsidR="00801193" w:rsidRPr="002C071A">
        <w:rPr>
          <w:rFonts w:ascii="Verdana" w:hAnsi="Verdana"/>
        </w:rPr>
        <w:t>ing</w:t>
      </w:r>
      <w:r w:rsidRPr="002C071A">
        <w:rPr>
          <w:rFonts w:ascii="Verdana" w:hAnsi="Verdana"/>
        </w:rPr>
        <w:t xml:space="preserve"> the health and safety of minors, it is critically important that suspected case</w:t>
      </w:r>
      <w:r w:rsidR="00A82505" w:rsidRPr="002C071A">
        <w:rPr>
          <w:rFonts w:ascii="Verdana" w:hAnsi="Verdana"/>
        </w:rPr>
        <w:t>s of child abuse and neglect are</w:t>
      </w:r>
      <w:r w:rsidRPr="002C071A">
        <w:rPr>
          <w:rFonts w:ascii="Verdana" w:hAnsi="Verdana"/>
        </w:rPr>
        <w:t xml:space="preserve"> reported as soon as possible. </w:t>
      </w:r>
      <w:r w:rsidR="00273315" w:rsidRPr="002C071A">
        <w:rPr>
          <w:rFonts w:ascii="Verdana" w:hAnsi="Verdana"/>
          <w:b/>
          <w:i/>
          <w:u w:val="single"/>
        </w:rPr>
        <w:t xml:space="preserve">As a government official, </w:t>
      </w:r>
      <w:r w:rsidR="00273315" w:rsidRPr="002C071A">
        <w:rPr>
          <w:rFonts w:ascii="Verdana" w:hAnsi="Verdana"/>
          <w:b/>
          <w:i/>
          <w:u w:val="single"/>
        </w:rPr>
        <w:lastRenderedPageBreak/>
        <w:t xml:space="preserve">employee or volunteer, you are legally required to report suspected child abuse.  This requirement includes all governmental officials, employees and volunteers.  </w:t>
      </w:r>
    </w:p>
    <w:p w14:paraId="2C028525" w14:textId="77777777" w:rsidR="00CB7F7A" w:rsidRPr="002C071A" w:rsidRDefault="00CB7F7A" w:rsidP="00CB7F7A">
      <w:pPr>
        <w:spacing w:after="0"/>
        <w:ind w:left="720"/>
        <w:jc w:val="both"/>
        <w:rPr>
          <w:rFonts w:ascii="Verdana" w:hAnsi="Verdana"/>
          <w:b/>
          <w:i/>
          <w:u w:val="single"/>
        </w:rPr>
      </w:pPr>
    </w:p>
    <w:p w14:paraId="77BAA44B" w14:textId="1180D154" w:rsidR="00FF4DA2" w:rsidRDefault="00FF4DA2" w:rsidP="002C071A">
      <w:pPr>
        <w:spacing w:after="0"/>
        <w:ind w:left="720"/>
        <w:jc w:val="both"/>
        <w:rPr>
          <w:rFonts w:ascii="Verdana" w:hAnsi="Verdana"/>
        </w:rPr>
      </w:pPr>
      <w:r w:rsidRPr="002C071A">
        <w:rPr>
          <w:rFonts w:ascii="Verdana" w:hAnsi="Verdana"/>
        </w:rPr>
        <w:t>The following procedures shall be utilized in reporting suspected cases of abuse.</w:t>
      </w:r>
      <w:r w:rsidR="00034800" w:rsidRPr="002C071A">
        <w:rPr>
          <w:rFonts w:ascii="Verdana" w:hAnsi="Verdana"/>
        </w:rPr>
        <w:t xml:space="preserve">  The </w:t>
      </w:r>
      <w:r w:rsidR="008A25B8" w:rsidRPr="0073625E">
        <w:rPr>
          <w:rFonts w:ascii="Verdana" w:hAnsi="Verdana"/>
          <w:b/>
          <w:i/>
          <w:highlight w:val="yellow"/>
          <w:u w:val="single"/>
        </w:rPr>
        <w:t>INSERT YOUR AGENCY</w:t>
      </w:r>
      <w:r w:rsidR="008A25B8" w:rsidRPr="002C071A">
        <w:rPr>
          <w:rFonts w:ascii="Verdana" w:hAnsi="Verdana"/>
        </w:rPr>
        <w:t xml:space="preserve"> </w:t>
      </w:r>
      <w:r w:rsidR="00034800" w:rsidRPr="002C071A">
        <w:rPr>
          <w:rFonts w:ascii="Verdana" w:hAnsi="Verdana"/>
        </w:rPr>
        <w:t xml:space="preserve">shall also train officials, department </w:t>
      </w:r>
      <w:r w:rsidR="00034800" w:rsidRPr="00252A54">
        <w:rPr>
          <w:rFonts w:ascii="Verdana" w:hAnsi="Verdana"/>
        </w:rPr>
        <w:t>heads, employees</w:t>
      </w:r>
      <w:r w:rsidR="008A25B8" w:rsidRPr="00252A54">
        <w:rPr>
          <w:rFonts w:ascii="Verdana" w:hAnsi="Verdana"/>
        </w:rPr>
        <w:t>,</w:t>
      </w:r>
      <w:r w:rsidR="00034800" w:rsidRPr="00252A54">
        <w:rPr>
          <w:rFonts w:ascii="Verdana" w:hAnsi="Verdana"/>
        </w:rPr>
        <w:t xml:space="preserve"> and volunteers in the concept of </w:t>
      </w:r>
      <w:r w:rsidR="009C34A4" w:rsidRPr="00252A54">
        <w:rPr>
          <w:rFonts w:ascii="Verdana" w:hAnsi="Verdana"/>
          <w:b/>
        </w:rPr>
        <w:t>"</w:t>
      </w:r>
      <w:r w:rsidR="00034800" w:rsidRPr="00252A54">
        <w:rPr>
          <w:rFonts w:ascii="Verdana" w:hAnsi="Verdana"/>
          <w:b/>
        </w:rPr>
        <w:t>dual reporting</w:t>
      </w:r>
      <w:r w:rsidR="008A25B8" w:rsidRPr="00252A54">
        <w:rPr>
          <w:rFonts w:ascii="Verdana" w:hAnsi="Verdana"/>
          <w:b/>
        </w:rPr>
        <w:t>,</w:t>
      </w:r>
      <w:r w:rsidR="009C34A4" w:rsidRPr="00252A54">
        <w:rPr>
          <w:rFonts w:ascii="Verdana" w:hAnsi="Verdana"/>
          <w:b/>
        </w:rPr>
        <w:t>"</w:t>
      </w:r>
      <w:r w:rsidR="00034800" w:rsidRPr="00252A54">
        <w:rPr>
          <w:rFonts w:ascii="Verdana" w:hAnsi="Verdana"/>
        </w:rPr>
        <w:t xml:space="preserve"> </w:t>
      </w:r>
      <w:r w:rsidR="00B62C55" w:rsidRPr="00252A54">
        <w:rPr>
          <w:rFonts w:ascii="Verdana" w:hAnsi="Verdana"/>
        </w:rPr>
        <w:t xml:space="preserve">which involves reporting the suspected abuse to local law enforcement in addition to reporting the abuse to the Department of Children and Families.  Reporting suspected abuse to local law enforcement is critically important in cases </w:t>
      </w:r>
      <w:r w:rsidR="008A25B8" w:rsidRPr="00252A54">
        <w:rPr>
          <w:rFonts w:ascii="Verdana" w:hAnsi="Verdana"/>
        </w:rPr>
        <w:t xml:space="preserve">where there is the potential for </w:t>
      </w:r>
      <w:r w:rsidR="00B62C55" w:rsidRPr="00252A54">
        <w:rPr>
          <w:rFonts w:ascii="Verdana" w:hAnsi="Verdana"/>
        </w:rPr>
        <w:t>violence.</w:t>
      </w:r>
      <w:r w:rsidR="00B62C55">
        <w:rPr>
          <w:rFonts w:ascii="Verdana" w:hAnsi="Verdana"/>
        </w:rPr>
        <w:t xml:space="preserve">  </w:t>
      </w:r>
    </w:p>
    <w:p w14:paraId="4E3DD8DE" w14:textId="77777777" w:rsidR="00CB7F7A" w:rsidRDefault="00CB7F7A" w:rsidP="00CB7F7A">
      <w:pPr>
        <w:spacing w:after="0"/>
        <w:ind w:left="720"/>
        <w:jc w:val="both"/>
        <w:rPr>
          <w:rFonts w:ascii="Verdana" w:hAnsi="Verdana"/>
        </w:rPr>
      </w:pPr>
    </w:p>
    <w:p w14:paraId="35B58DCC" w14:textId="38FFF03B" w:rsidR="004A543E" w:rsidRDefault="004A543E" w:rsidP="002C071A">
      <w:pPr>
        <w:spacing w:after="0"/>
        <w:ind w:left="720"/>
        <w:jc w:val="both"/>
        <w:rPr>
          <w:rFonts w:ascii="Verdana" w:hAnsi="Verdana"/>
        </w:rPr>
      </w:pPr>
      <w:r w:rsidRPr="002C071A">
        <w:rPr>
          <w:rFonts w:ascii="Verdana" w:hAnsi="Verdana"/>
        </w:rPr>
        <w:t xml:space="preserve">Child Abuse is </w:t>
      </w:r>
      <w:r w:rsidR="008A25B8">
        <w:rPr>
          <w:rFonts w:ascii="Verdana" w:hAnsi="Verdana"/>
        </w:rPr>
        <w:t xml:space="preserve">a </w:t>
      </w:r>
      <w:r w:rsidRPr="002C071A">
        <w:rPr>
          <w:rFonts w:ascii="Verdana" w:hAnsi="Verdana"/>
        </w:rPr>
        <w:t xml:space="preserve">hard thing to talk about, especially with victims. The most important thing to remember is to </w:t>
      </w:r>
      <w:r w:rsidRPr="002C071A">
        <w:rPr>
          <w:rFonts w:ascii="Verdana" w:hAnsi="Verdana"/>
          <w:b/>
        </w:rPr>
        <w:t xml:space="preserve">show calm reassurance and unconditional support. </w:t>
      </w:r>
      <w:r w:rsidRPr="002C071A">
        <w:rPr>
          <w:rFonts w:ascii="Verdana" w:hAnsi="Verdana"/>
        </w:rPr>
        <w:t xml:space="preserve"> Avoid interrogation and leading questions</w:t>
      </w:r>
      <w:r w:rsidR="00760D1F">
        <w:rPr>
          <w:rFonts w:ascii="Verdana" w:hAnsi="Verdana"/>
        </w:rPr>
        <w:t xml:space="preserve">.  </w:t>
      </w:r>
      <w:r w:rsidRPr="002C071A">
        <w:rPr>
          <w:rFonts w:ascii="Verdana" w:hAnsi="Verdana"/>
        </w:rPr>
        <w:t xml:space="preserve">Understand that denial </w:t>
      </w:r>
      <w:r w:rsidR="004833BC">
        <w:rPr>
          <w:rFonts w:ascii="Verdana" w:hAnsi="Verdana"/>
        </w:rPr>
        <w:t xml:space="preserve">and embarrassment are </w:t>
      </w:r>
      <w:r w:rsidRPr="002C071A">
        <w:rPr>
          <w:rFonts w:ascii="Verdana" w:hAnsi="Verdana"/>
        </w:rPr>
        <w:t>common reaction</w:t>
      </w:r>
      <w:r w:rsidR="004833BC">
        <w:rPr>
          <w:rFonts w:ascii="Verdana" w:hAnsi="Verdana"/>
        </w:rPr>
        <w:t>s</w:t>
      </w:r>
      <w:r w:rsidRPr="002C071A">
        <w:rPr>
          <w:rFonts w:ascii="Verdana" w:hAnsi="Verdana"/>
        </w:rPr>
        <w:t>. Don</w:t>
      </w:r>
      <w:r w:rsidR="009C34A4">
        <w:rPr>
          <w:rFonts w:ascii="Verdana" w:hAnsi="Verdana"/>
        </w:rPr>
        <w:t>'</w:t>
      </w:r>
      <w:r w:rsidRPr="002C071A">
        <w:rPr>
          <w:rFonts w:ascii="Verdana" w:hAnsi="Verdana"/>
        </w:rPr>
        <w:t>t display disbelief, shock, or disgust</w:t>
      </w:r>
      <w:r w:rsidR="004833BC">
        <w:rPr>
          <w:rFonts w:ascii="Verdana" w:hAnsi="Verdana"/>
        </w:rPr>
        <w:t>.</w:t>
      </w:r>
      <w:r w:rsidRPr="002C071A">
        <w:rPr>
          <w:rFonts w:ascii="Verdana" w:hAnsi="Verdana"/>
        </w:rPr>
        <w:t xml:space="preserve"> Instead, be reassuring. Make sure the child knows that they did nothing wrong. Reassure them that this is not their fault and make sure they know that you take it seriously.</w:t>
      </w:r>
    </w:p>
    <w:p w14:paraId="110D9A16" w14:textId="77777777" w:rsidR="000570AC" w:rsidRPr="002C071A" w:rsidRDefault="000570AC" w:rsidP="002C071A">
      <w:pPr>
        <w:spacing w:after="0"/>
        <w:ind w:left="720"/>
        <w:jc w:val="both"/>
        <w:rPr>
          <w:rFonts w:ascii="Verdana" w:hAnsi="Verdana"/>
        </w:rPr>
      </w:pPr>
    </w:p>
    <w:p w14:paraId="51DD02B3" w14:textId="2DDEB7F2" w:rsidR="004A543E" w:rsidRDefault="000570AC" w:rsidP="002C071A">
      <w:pPr>
        <w:spacing w:after="0"/>
        <w:ind w:left="720"/>
        <w:jc w:val="both"/>
        <w:rPr>
          <w:rFonts w:ascii="Verdana" w:hAnsi="Verdana"/>
        </w:rPr>
      </w:pPr>
      <w:r>
        <w:rPr>
          <w:rFonts w:ascii="Verdana" w:hAnsi="Verdana"/>
        </w:rPr>
        <w:t>I</w:t>
      </w:r>
      <w:r w:rsidR="004A543E" w:rsidRPr="002C071A">
        <w:rPr>
          <w:rFonts w:ascii="Verdana" w:hAnsi="Verdana"/>
        </w:rPr>
        <w:t>nterviewing children to investigate sexual abuse requires highly technical</w:t>
      </w:r>
      <w:r>
        <w:rPr>
          <w:rFonts w:ascii="Verdana" w:hAnsi="Verdana"/>
        </w:rPr>
        <w:t xml:space="preserve">  </w:t>
      </w:r>
      <w:r w:rsidR="004A543E" w:rsidRPr="002C071A">
        <w:rPr>
          <w:rFonts w:ascii="Verdana" w:hAnsi="Verdana"/>
        </w:rPr>
        <w:t xml:space="preserve">expertise.  </w:t>
      </w:r>
      <w:r w:rsidR="004A543E" w:rsidRPr="002C071A">
        <w:rPr>
          <w:rFonts w:ascii="Verdana" w:hAnsi="Verdana"/>
          <w:b/>
          <w:i/>
        </w:rPr>
        <w:t xml:space="preserve">Do not </w:t>
      </w:r>
      <w:r w:rsidR="009C34A4">
        <w:rPr>
          <w:rFonts w:ascii="Verdana" w:hAnsi="Verdana"/>
          <w:b/>
          <w:i/>
        </w:rPr>
        <w:t>"</w:t>
      </w:r>
      <w:r w:rsidR="004A543E" w:rsidRPr="002C071A">
        <w:rPr>
          <w:rFonts w:ascii="Verdana" w:hAnsi="Verdana"/>
          <w:b/>
          <w:i/>
        </w:rPr>
        <w:t>investigate</w:t>
      </w:r>
      <w:r w:rsidR="009C34A4">
        <w:rPr>
          <w:rFonts w:ascii="Verdana" w:hAnsi="Verdana"/>
          <w:b/>
          <w:i/>
        </w:rPr>
        <w:t>"</w:t>
      </w:r>
      <w:r w:rsidR="004A543E" w:rsidRPr="002C071A">
        <w:rPr>
          <w:rFonts w:ascii="Verdana" w:hAnsi="Verdana"/>
          <w:b/>
          <w:i/>
        </w:rPr>
        <w:t xml:space="preserve"> an abuse situation.</w:t>
      </w:r>
      <w:r w:rsidR="004A543E" w:rsidRPr="002C071A">
        <w:rPr>
          <w:rFonts w:ascii="Verdana" w:hAnsi="Verdana"/>
        </w:rPr>
        <w:t xml:space="preserve">  </w:t>
      </w:r>
      <w:r w:rsidR="004833BC" w:rsidRPr="002C071A">
        <w:rPr>
          <w:rFonts w:ascii="Verdana" w:hAnsi="Verdana"/>
          <w:b/>
          <w:i/>
        </w:rPr>
        <w:t xml:space="preserve">Do not interrogate </w:t>
      </w:r>
      <w:r w:rsidR="004833BC" w:rsidRPr="00252A54">
        <w:rPr>
          <w:rFonts w:ascii="Verdana" w:hAnsi="Verdana"/>
          <w:b/>
          <w:i/>
        </w:rPr>
        <w:t>the child</w:t>
      </w:r>
      <w:r w:rsidR="004833BC" w:rsidRPr="00252A54">
        <w:rPr>
          <w:rFonts w:ascii="Verdana" w:hAnsi="Verdana"/>
        </w:rPr>
        <w:t xml:space="preserve">.  </w:t>
      </w:r>
      <w:r w:rsidR="00B62C55" w:rsidRPr="00252A54">
        <w:rPr>
          <w:rFonts w:ascii="Verdana" w:hAnsi="Verdana"/>
        </w:rPr>
        <w:t xml:space="preserve">The investigation will be undertaken by those who are trained to undertake that </w:t>
      </w:r>
      <w:r w:rsidR="005467D2" w:rsidRPr="00252A54">
        <w:rPr>
          <w:rFonts w:ascii="Verdana" w:hAnsi="Verdana"/>
        </w:rPr>
        <w:t>critical</w:t>
      </w:r>
      <w:r w:rsidR="00B62C55" w:rsidRPr="00252A54">
        <w:rPr>
          <w:rFonts w:ascii="Verdana" w:hAnsi="Verdana"/>
        </w:rPr>
        <w:t xml:space="preserve"> task.</w:t>
      </w:r>
      <w:r w:rsidR="00B62C55">
        <w:rPr>
          <w:rFonts w:ascii="Verdana" w:hAnsi="Verdana"/>
        </w:rPr>
        <w:t xml:space="preserve">  </w:t>
      </w:r>
      <w:r w:rsidR="005467D2">
        <w:rPr>
          <w:rFonts w:ascii="Verdana" w:hAnsi="Verdana"/>
        </w:rPr>
        <w:t xml:space="preserve">Instead </w:t>
      </w:r>
      <w:r w:rsidR="004A543E" w:rsidRPr="002C071A">
        <w:rPr>
          <w:rFonts w:ascii="Verdana" w:hAnsi="Verdana"/>
        </w:rPr>
        <w:t>report it immediately</w:t>
      </w:r>
      <w:r w:rsidR="005467D2">
        <w:rPr>
          <w:rFonts w:ascii="Verdana" w:hAnsi="Verdana"/>
        </w:rPr>
        <w:t>,</w:t>
      </w:r>
      <w:r w:rsidR="004A543E">
        <w:rPr>
          <w:rFonts w:ascii="Verdana" w:hAnsi="Verdana"/>
        </w:rPr>
        <w:t xml:space="preserve"> as shown below. </w:t>
      </w:r>
      <w:r w:rsidR="004A543E" w:rsidRPr="002C071A">
        <w:rPr>
          <w:rFonts w:ascii="Verdana" w:hAnsi="Verdana"/>
        </w:rPr>
        <w:t>And finally, keep safety as the priority. If there is the possibility of violence against yourself or the child, get the appropriate professionals or agencie</w:t>
      </w:r>
      <w:r w:rsidR="00B62C55">
        <w:rPr>
          <w:rFonts w:ascii="Verdana" w:hAnsi="Verdana"/>
        </w:rPr>
        <w:t xml:space="preserve">s involved as soon as possible, </w:t>
      </w:r>
      <w:r w:rsidR="00B62C55" w:rsidRPr="00B62C55">
        <w:rPr>
          <w:rFonts w:ascii="Verdana" w:hAnsi="Verdana"/>
          <w:highlight w:val="yellow"/>
        </w:rPr>
        <w:t>and report the abuse to local law enforcement.</w:t>
      </w:r>
      <w:r w:rsidR="00B62C55">
        <w:rPr>
          <w:rFonts w:ascii="Verdana" w:hAnsi="Verdana"/>
        </w:rPr>
        <w:t xml:space="preserve">  </w:t>
      </w:r>
      <w:r w:rsidR="004A543E" w:rsidRPr="002C071A">
        <w:rPr>
          <w:rFonts w:ascii="Verdana" w:hAnsi="Verdana"/>
        </w:rPr>
        <w:t xml:space="preserve"> </w:t>
      </w:r>
    </w:p>
    <w:p w14:paraId="26BD7C86" w14:textId="77777777" w:rsidR="00CB7F7A" w:rsidRPr="002C071A" w:rsidRDefault="00CB7F7A" w:rsidP="00CB7F7A">
      <w:pPr>
        <w:spacing w:after="0"/>
        <w:ind w:left="720"/>
        <w:jc w:val="both"/>
        <w:rPr>
          <w:rFonts w:ascii="Verdana" w:hAnsi="Verdana"/>
        </w:rPr>
      </w:pPr>
    </w:p>
    <w:p w14:paraId="4E5EDEF2" w14:textId="69586741" w:rsidR="00CB7F7A" w:rsidRDefault="00B62C55" w:rsidP="002C071A">
      <w:pPr>
        <w:spacing w:after="0"/>
        <w:ind w:left="720"/>
        <w:jc w:val="both"/>
        <w:rPr>
          <w:rFonts w:ascii="Verdana" w:hAnsi="Verdana"/>
          <w:b/>
          <w:i/>
          <w:u w:val="single"/>
        </w:rPr>
      </w:pPr>
      <w:r>
        <w:rPr>
          <w:rFonts w:ascii="Verdana" w:hAnsi="Verdana"/>
          <w:b/>
          <w:i/>
          <w:u w:val="single"/>
        </w:rPr>
        <w:t>As noted above, i</w:t>
      </w:r>
      <w:r w:rsidR="004A543E" w:rsidRPr="002C071A">
        <w:rPr>
          <w:rFonts w:ascii="Verdana" w:hAnsi="Verdana"/>
          <w:b/>
          <w:i/>
          <w:u w:val="single"/>
        </w:rPr>
        <w:t xml:space="preserve">t is </w:t>
      </w:r>
      <w:r>
        <w:rPr>
          <w:rFonts w:ascii="Verdana" w:hAnsi="Verdana"/>
          <w:b/>
          <w:i/>
          <w:u w:val="single"/>
        </w:rPr>
        <w:t xml:space="preserve">highly </w:t>
      </w:r>
      <w:r w:rsidR="004A543E" w:rsidRPr="002C071A">
        <w:rPr>
          <w:rFonts w:ascii="Verdana" w:hAnsi="Verdana"/>
          <w:b/>
          <w:i/>
          <w:u w:val="single"/>
        </w:rPr>
        <w:t>recommended that, whenever possible, officials, employees</w:t>
      </w:r>
      <w:r w:rsidR="005467D2">
        <w:rPr>
          <w:rFonts w:ascii="Verdana" w:hAnsi="Verdana"/>
          <w:b/>
          <w:i/>
          <w:u w:val="single"/>
        </w:rPr>
        <w:t>,</w:t>
      </w:r>
      <w:r w:rsidR="004A543E" w:rsidRPr="002C071A">
        <w:rPr>
          <w:rFonts w:ascii="Verdana" w:hAnsi="Verdana"/>
          <w:b/>
          <w:i/>
          <w:u w:val="single"/>
        </w:rPr>
        <w:t xml:space="preserve"> and volunteers report the suspected abuse to </w:t>
      </w:r>
      <w:r w:rsidR="00034800" w:rsidRPr="002C071A">
        <w:rPr>
          <w:rFonts w:ascii="Verdana" w:hAnsi="Verdana"/>
          <w:b/>
          <w:i/>
          <w:u w:val="single"/>
        </w:rPr>
        <w:t>both the N</w:t>
      </w:r>
      <w:r w:rsidR="009C34A4">
        <w:rPr>
          <w:rFonts w:ascii="Verdana" w:hAnsi="Verdana"/>
          <w:b/>
          <w:i/>
          <w:u w:val="single"/>
        </w:rPr>
        <w:t>.J.</w:t>
      </w:r>
      <w:r w:rsidR="00034800" w:rsidRPr="002C071A">
        <w:rPr>
          <w:rFonts w:ascii="Verdana" w:hAnsi="Verdana"/>
          <w:b/>
          <w:i/>
          <w:u w:val="single"/>
        </w:rPr>
        <w:t xml:space="preserve"> Department of Children and Families and law enforcement at the same time</w:t>
      </w:r>
      <w:r w:rsidR="004A543E" w:rsidRPr="002C071A">
        <w:rPr>
          <w:rFonts w:ascii="Verdana" w:hAnsi="Verdana"/>
          <w:b/>
          <w:i/>
          <w:u w:val="single"/>
        </w:rPr>
        <w:t xml:space="preserve">, which is known as </w:t>
      </w:r>
      <w:r w:rsidR="009C34A4">
        <w:rPr>
          <w:rFonts w:ascii="Verdana" w:hAnsi="Verdana"/>
          <w:b/>
          <w:i/>
          <w:u w:val="single"/>
        </w:rPr>
        <w:t>"</w:t>
      </w:r>
      <w:r w:rsidR="004A543E" w:rsidRPr="002C071A">
        <w:rPr>
          <w:rFonts w:ascii="Verdana" w:hAnsi="Verdana"/>
          <w:b/>
          <w:i/>
          <w:u w:val="single"/>
        </w:rPr>
        <w:t>dual reporting.</w:t>
      </w:r>
      <w:r w:rsidR="009C34A4">
        <w:rPr>
          <w:rFonts w:ascii="Verdana" w:hAnsi="Verdana"/>
          <w:b/>
          <w:i/>
          <w:u w:val="single"/>
        </w:rPr>
        <w:t>"</w:t>
      </w:r>
      <w:r w:rsidR="00034800" w:rsidRPr="002C071A">
        <w:rPr>
          <w:rFonts w:ascii="Verdana" w:hAnsi="Verdana"/>
          <w:b/>
          <w:i/>
          <w:u w:val="single"/>
        </w:rPr>
        <w:t xml:space="preserve"> </w:t>
      </w:r>
    </w:p>
    <w:p w14:paraId="289BC195" w14:textId="77777777" w:rsidR="00034800" w:rsidRPr="002C071A" w:rsidRDefault="00034800" w:rsidP="00CB7F7A">
      <w:pPr>
        <w:spacing w:after="0"/>
        <w:ind w:left="720"/>
        <w:jc w:val="both"/>
        <w:rPr>
          <w:rFonts w:ascii="Verdana" w:hAnsi="Verdana"/>
          <w:b/>
          <w:i/>
          <w:u w:val="single"/>
        </w:rPr>
      </w:pPr>
    </w:p>
    <w:p w14:paraId="7A5E3888" w14:textId="3E57A156" w:rsidR="00FF4DA2" w:rsidRDefault="00FF4DA2" w:rsidP="002C071A">
      <w:pPr>
        <w:spacing w:after="0"/>
        <w:ind w:left="720"/>
        <w:jc w:val="both"/>
        <w:rPr>
          <w:rFonts w:ascii="Verdana" w:hAnsi="Verdana"/>
          <w:b/>
          <w:i/>
          <w:u w:val="single"/>
        </w:rPr>
      </w:pPr>
      <w:r w:rsidRPr="00252A54">
        <w:rPr>
          <w:rFonts w:ascii="Verdana" w:hAnsi="Verdana"/>
          <w:b/>
          <w:i/>
          <w:u w:val="single"/>
        </w:rPr>
        <w:t xml:space="preserve">For </w:t>
      </w:r>
      <w:r w:rsidR="00B62C55" w:rsidRPr="00252A54">
        <w:rPr>
          <w:rFonts w:ascii="Verdana" w:hAnsi="Verdana"/>
          <w:b/>
          <w:i/>
          <w:u w:val="single"/>
        </w:rPr>
        <w:t>ALL elected officials, appointed officials, supervisors, department heads,</w:t>
      </w:r>
      <w:r w:rsidR="005467D2" w:rsidRPr="00252A54">
        <w:rPr>
          <w:rFonts w:ascii="Verdana" w:hAnsi="Verdana"/>
          <w:b/>
          <w:i/>
          <w:u w:val="single"/>
        </w:rPr>
        <w:t xml:space="preserve"> </w:t>
      </w:r>
      <w:r w:rsidR="00B62C55" w:rsidRPr="00252A54">
        <w:rPr>
          <w:rFonts w:ascii="Verdana" w:hAnsi="Verdana"/>
          <w:b/>
          <w:i/>
          <w:u w:val="single"/>
        </w:rPr>
        <w:t>full or part</w:t>
      </w:r>
      <w:r w:rsidR="005467D2" w:rsidRPr="00252A54">
        <w:rPr>
          <w:rFonts w:ascii="Verdana" w:hAnsi="Verdana"/>
          <w:b/>
          <w:i/>
          <w:u w:val="single"/>
        </w:rPr>
        <w:t>-</w:t>
      </w:r>
      <w:r w:rsidR="00B62C55" w:rsidRPr="00252A54">
        <w:rPr>
          <w:rFonts w:ascii="Verdana" w:hAnsi="Verdana"/>
          <w:b/>
          <w:i/>
          <w:u w:val="single"/>
        </w:rPr>
        <w:t xml:space="preserve">time </w:t>
      </w:r>
      <w:r w:rsidRPr="00252A54">
        <w:rPr>
          <w:rFonts w:ascii="Verdana" w:hAnsi="Verdana"/>
          <w:b/>
          <w:i/>
          <w:u w:val="single"/>
        </w:rPr>
        <w:t>employees or volunteers of programs</w:t>
      </w:r>
      <w:r w:rsidRPr="00252A54">
        <w:rPr>
          <w:rFonts w:ascii="Verdana" w:hAnsi="Verdana"/>
          <w:u w:val="single"/>
        </w:rPr>
        <w:t xml:space="preserve"> </w:t>
      </w:r>
      <w:r w:rsidRPr="00252A54">
        <w:rPr>
          <w:rFonts w:ascii="Verdana" w:hAnsi="Verdana"/>
          <w:b/>
          <w:i/>
          <w:u w:val="single"/>
        </w:rPr>
        <w:t xml:space="preserve">conducted by the </w:t>
      </w:r>
      <w:r w:rsidR="005467D2" w:rsidRPr="00252A54">
        <w:rPr>
          <w:rFonts w:ascii="Verdana" w:hAnsi="Verdana"/>
          <w:b/>
          <w:i/>
          <w:u w:val="single"/>
        </w:rPr>
        <w:t xml:space="preserve">INSERT YOUR AGENCY </w:t>
      </w:r>
      <w:r w:rsidRPr="00252A54">
        <w:rPr>
          <w:rFonts w:ascii="Verdana" w:hAnsi="Verdana"/>
          <w:b/>
          <w:i/>
          <w:u w:val="single"/>
        </w:rPr>
        <w:t>:</w:t>
      </w:r>
    </w:p>
    <w:p w14:paraId="0BABBD95" w14:textId="77777777" w:rsidR="00CB7F7A" w:rsidRPr="002C071A" w:rsidRDefault="00CB7F7A" w:rsidP="00CB7F7A">
      <w:pPr>
        <w:spacing w:after="0"/>
        <w:ind w:left="720"/>
        <w:jc w:val="both"/>
        <w:rPr>
          <w:rFonts w:ascii="Verdana" w:hAnsi="Verdana"/>
          <w:u w:val="single"/>
        </w:rPr>
      </w:pPr>
    </w:p>
    <w:p w14:paraId="5694C07D" w14:textId="065CC6D2" w:rsidR="00FF4DA2" w:rsidRPr="00252A54" w:rsidRDefault="00B62C55" w:rsidP="002C071A">
      <w:pPr>
        <w:pStyle w:val="ListParagraph"/>
        <w:numPr>
          <w:ilvl w:val="3"/>
          <w:numId w:val="1"/>
        </w:numPr>
        <w:spacing w:after="0"/>
        <w:ind w:left="1440"/>
        <w:jc w:val="both"/>
        <w:rPr>
          <w:rFonts w:ascii="Verdana" w:hAnsi="Verdana"/>
        </w:rPr>
      </w:pPr>
      <w:r w:rsidRPr="00252A54">
        <w:rPr>
          <w:rFonts w:ascii="Verdana" w:hAnsi="Verdana"/>
        </w:rPr>
        <w:t xml:space="preserve">Report the suspected abuse to the New Jersey Department of Children and Families.  Please be prepared to include the following information to the extent the information has been told to you.  </w:t>
      </w:r>
    </w:p>
    <w:p w14:paraId="33EA5665" w14:textId="77777777" w:rsidR="000570AC" w:rsidRDefault="000570AC" w:rsidP="002C071A">
      <w:pPr>
        <w:pStyle w:val="ListParagraph"/>
        <w:spacing w:after="0"/>
        <w:ind w:left="1440"/>
        <w:jc w:val="both"/>
        <w:rPr>
          <w:rFonts w:ascii="Verdana" w:hAnsi="Verdana"/>
        </w:rPr>
      </w:pPr>
    </w:p>
    <w:p w14:paraId="4001319D" w14:textId="1992D850" w:rsidR="00FF4DA2" w:rsidRPr="002C071A" w:rsidRDefault="00FF4DA2" w:rsidP="002C071A">
      <w:pPr>
        <w:pStyle w:val="ListParagraph"/>
        <w:numPr>
          <w:ilvl w:val="4"/>
          <w:numId w:val="1"/>
        </w:numPr>
        <w:shd w:val="clear" w:color="auto" w:fill="FFFFFF"/>
        <w:spacing w:after="0" w:line="240" w:lineRule="auto"/>
        <w:ind w:left="1800"/>
        <w:jc w:val="both"/>
        <w:rPr>
          <w:rFonts w:ascii="Verdana" w:hAnsi="Verdana"/>
        </w:rPr>
      </w:pPr>
      <w:r w:rsidRPr="002C071A">
        <w:rPr>
          <w:rFonts w:ascii="Verdana" w:hAnsi="Verdana"/>
          <w:b/>
          <w:i/>
          <w:u w:val="single"/>
        </w:rPr>
        <w:t>Who:</w:t>
      </w:r>
      <w:r w:rsidRPr="002C071A">
        <w:rPr>
          <w:rFonts w:ascii="Verdana" w:hAnsi="Verdana"/>
        </w:rPr>
        <w:t xml:space="preserve"> The child and parent/caregiver</w:t>
      </w:r>
      <w:r w:rsidR="009C34A4">
        <w:rPr>
          <w:rFonts w:ascii="Verdana" w:hAnsi="Verdana"/>
        </w:rPr>
        <w:t>'</w:t>
      </w:r>
      <w:r w:rsidRPr="002C071A">
        <w:rPr>
          <w:rFonts w:ascii="Verdana" w:hAnsi="Verdana"/>
        </w:rPr>
        <w:t>s name, age</w:t>
      </w:r>
      <w:r w:rsidR="005467D2">
        <w:rPr>
          <w:rFonts w:ascii="Verdana" w:hAnsi="Verdana"/>
        </w:rPr>
        <w:t>,</w:t>
      </w:r>
      <w:r w:rsidRPr="002C071A">
        <w:rPr>
          <w:rFonts w:ascii="Verdana" w:hAnsi="Verdana"/>
        </w:rPr>
        <w:t xml:space="preserve"> and address and the name of the alleged perpetrator and that person</w:t>
      </w:r>
      <w:r w:rsidR="009C34A4">
        <w:rPr>
          <w:rFonts w:ascii="Verdana" w:hAnsi="Verdana"/>
        </w:rPr>
        <w:t>'</w:t>
      </w:r>
      <w:r w:rsidRPr="002C071A">
        <w:rPr>
          <w:rFonts w:ascii="Verdana" w:hAnsi="Verdana"/>
        </w:rPr>
        <w:t>s relationship to the child.</w:t>
      </w:r>
    </w:p>
    <w:p w14:paraId="08D93479" w14:textId="54BE8C5D" w:rsidR="00FF4DA2" w:rsidRPr="00FF4DA2" w:rsidRDefault="00FF4DA2" w:rsidP="002C071A">
      <w:pPr>
        <w:numPr>
          <w:ilvl w:val="4"/>
          <w:numId w:val="1"/>
        </w:numPr>
        <w:shd w:val="clear" w:color="auto" w:fill="FFFFFF"/>
        <w:spacing w:after="0" w:line="240" w:lineRule="auto"/>
        <w:ind w:left="1800"/>
        <w:jc w:val="both"/>
        <w:rPr>
          <w:rFonts w:ascii="Verdana" w:hAnsi="Verdana"/>
        </w:rPr>
      </w:pPr>
      <w:r w:rsidRPr="00A82505">
        <w:rPr>
          <w:rFonts w:ascii="Verdana" w:hAnsi="Verdana"/>
          <w:b/>
          <w:i/>
          <w:u w:val="single"/>
        </w:rPr>
        <w:lastRenderedPageBreak/>
        <w:t>What:</w:t>
      </w:r>
      <w:r w:rsidRPr="00FF4DA2">
        <w:rPr>
          <w:rFonts w:ascii="Verdana" w:hAnsi="Verdana"/>
        </w:rPr>
        <w:t xml:space="preserve"> Type and frequency of alleged abuse/neglect, current or previous injuries to the child</w:t>
      </w:r>
      <w:r w:rsidR="005467D2">
        <w:rPr>
          <w:rFonts w:ascii="Verdana" w:hAnsi="Verdana"/>
        </w:rPr>
        <w:t>,</w:t>
      </w:r>
      <w:r w:rsidRPr="00FF4DA2">
        <w:rPr>
          <w:rFonts w:ascii="Verdana" w:hAnsi="Verdana"/>
        </w:rPr>
        <w:t xml:space="preserve"> and what caused you to become concerned.</w:t>
      </w:r>
    </w:p>
    <w:p w14:paraId="0FBEB0AB" w14:textId="77777777" w:rsidR="00FF4DA2" w:rsidRPr="00FF4DA2" w:rsidRDefault="00FF4DA2" w:rsidP="002C071A">
      <w:pPr>
        <w:numPr>
          <w:ilvl w:val="4"/>
          <w:numId w:val="1"/>
        </w:numPr>
        <w:shd w:val="clear" w:color="auto" w:fill="FFFFFF"/>
        <w:spacing w:after="0" w:line="240" w:lineRule="auto"/>
        <w:ind w:left="1800"/>
        <w:jc w:val="both"/>
        <w:rPr>
          <w:rFonts w:ascii="Verdana" w:hAnsi="Verdana"/>
        </w:rPr>
      </w:pPr>
      <w:r w:rsidRPr="00A82505">
        <w:rPr>
          <w:rFonts w:ascii="Verdana" w:hAnsi="Verdana"/>
          <w:b/>
          <w:i/>
          <w:u w:val="single"/>
        </w:rPr>
        <w:t>When:</w:t>
      </w:r>
      <w:r w:rsidRPr="00FF4DA2">
        <w:rPr>
          <w:rFonts w:ascii="Verdana" w:hAnsi="Verdana"/>
        </w:rPr>
        <w:t xml:space="preserve"> When the alleged abuse/neglect occurred and when you learned of it.</w:t>
      </w:r>
    </w:p>
    <w:p w14:paraId="218C5821" w14:textId="0D80483F" w:rsidR="00FF4DA2" w:rsidRPr="00FF4DA2" w:rsidRDefault="00FF4DA2" w:rsidP="002C071A">
      <w:pPr>
        <w:numPr>
          <w:ilvl w:val="4"/>
          <w:numId w:val="1"/>
        </w:numPr>
        <w:shd w:val="clear" w:color="auto" w:fill="FFFFFF"/>
        <w:spacing w:after="0" w:line="240" w:lineRule="auto"/>
        <w:ind w:left="1800"/>
        <w:jc w:val="both"/>
        <w:rPr>
          <w:rFonts w:ascii="Verdana" w:hAnsi="Verdana"/>
        </w:rPr>
      </w:pPr>
      <w:r w:rsidRPr="00A82505">
        <w:rPr>
          <w:rFonts w:ascii="Verdana" w:hAnsi="Verdana"/>
          <w:b/>
          <w:i/>
          <w:u w:val="single"/>
        </w:rPr>
        <w:t>Where:</w:t>
      </w:r>
      <w:r w:rsidRPr="00FF4DA2">
        <w:rPr>
          <w:rFonts w:ascii="Verdana" w:hAnsi="Verdana"/>
        </w:rPr>
        <w:t xml:space="preserve"> Where the incident occurred, where the child is now</w:t>
      </w:r>
      <w:r w:rsidR="005467D2">
        <w:rPr>
          <w:rFonts w:ascii="Verdana" w:hAnsi="Verdana"/>
        </w:rPr>
        <w:t>,</w:t>
      </w:r>
      <w:r w:rsidRPr="00FF4DA2">
        <w:rPr>
          <w:rFonts w:ascii="Verdana" w:hAnsi="Verdana"/>
        </w:rPr>
        <w:t xml:space="preserve"> and whether the alleged perpetrator has access to the child.</w:t>
      </w:r>
    </w:p>
    <w:p w14:paraId="201DB2D2" w14:textId="7721BD6D" w:rsidR="000570AC" w:rsidRDefault="00FF4DA2" w:rsidP="002C071A">
      <w:pPr>
        <w:numPr>
          <w:ilvl w:val="4"/>
          <w:numId w:val="1"/>
        </w:numPr>
        <w:shd w:val="clear" w:color="auto" w:fill="FFFFFF"/>
        <w:spacing w:after="0" w:line="240" w:lineRule="auto"/>
        <w:ind w:left="1800"/>
        <w:jc w:val="both"/>
        <w:rPr>
          <w:rFonts w:ascii="Verdana" w:hAnsi="Verdana"/>
        </w:rPr>
      </w:pPr>
      <w:r w:rsidRPr="00A82505">
        <w:rPr>
          <w:rFonts w:ascii="Verdana" w:hAnsi="Verdana"/>
          <w:b/>
          <w:i/>
          <w:u w:val="single"/>
        </w:rPr>
        <w:t>How:</w:t>
      </w:r>
      <w:r w:rsidRPr="00FF4DA2">
        <w:rPr>
          <w:rFonts w:ascii="Verdana" w:hAnsi="Verdana"/>
        </w:rPr>
        <w:t xml:space="preserve"> How urgent the need is for intervention and whether there is </w:t>
      </w:r>
      <w:r w:rsidRPr="000570AC">
        <w:rPr>
          <w:rFonts w:ascii="Verdana" w:hAnsi="Verdana"/>
        </w:rPr>
        <w:t>a likelihood of imminent danger for the child</w:t>
      </w:r>
      <w:r w:rsidR="000570AC" w:rsidRPr="000570AC">
        <w:rPr>
          <w:rFonts w:ascii="Verdana" w:hAnsi="Verdana"/>
        </w:rPr>
        <w:t>.</w:t>
      </w:r>
    </w:p>
    <w:p w14:paraId="646D040B" w14:textId="45A8BA44" w:rsidR="005467D2" w:rsidRDefault="005467D2" w:rsidP="005467D2">
      <w:pPr>
        <w:shd w:val="clear" w:color="auto" w:fill="FFFFFF"/>
        <w:spacing w:after="0" w:line="240" w:lineRule="auto"/>
        <w:jc w:val="both"/>
        <w:rPr>
          <w:rFonts w:ascii="Verdana" w:hAnsi="Verdana"/>
        </w:rPr>
      </w:pPr>
    </w:p>
    <w:p w14:paraId="74FE9113" w14:textId="77777777" w:rsidR="005467D2" w:rsidRPr="002C071A" w:rsidRDefault="005467D2" w:rsidP="005467D2">
      <w:pPr>
        <w:shd w:val="clear" w:color="auto" w:fill="FFFFFF"/>
        <w:spacing w:after="0" w:line="240" w:lineRule="auto"/>
        <w:jc w:val="both"/>
        <w:rPr>
          <w:rFonts w:ascii="Verdana" w:hAnsi="Verdana"/>
        </w:rPr>
      </w:pPr>
    </w:p>
    <w:p w14:paraId="2E61EB0C" w14:textId="77777777" w:rsidR="000570AC" w:rsidRPr="000570AC" w:rsidRDefault="000570AC" w:rsidP="002C071A">
      <w:pPr>
        <w:shd w:val="clear" w:color="auto" w:fill="FFFFFF"/>
        <w:spacing w:after="0" w:line="240" w:lineRule="auto"/>
        <w:ind w:left="1800"/>
        <w:jc w:val="both"/>
        <w:rPr>
          <w:rFonts w:ascii="Verdana" w:hAnsi="Verdana"/>
        </w:rPr>
      </w:pPr>
    </w:p>
    <w:p w14:paraId="7D82ED25" w14:textId="52A77FDD" w:rsidR="00FF4DA2" w:rsidRDefault="00B62C55" w:rsidP="002C071A">
      <w:pPr>
        <w:numPr>
          <w:ilvl w:val="3"/>
          <w:numId w:val="1"/>
        </w:numPr>
        <w:shd w:val="clear" w:color="auto" w:fill="FFFFFF"/>
        <w:spacing w:after="0" w:line="240" w:lineRule="auto"/>
        <w:ind w:left="1440"/>
        <w:jc w:val="both"/>
        <w:rPr>
          <w:rFonts w:ascii="Verdana" w:hAnsi="Verdana"/>
        </w:rPr>
      </w:pPr>
      <w:r>
        <w:rPr>
          <w:rFonts w:ascii="Verdana" w:hAnsi="Verdana"/>
        </w:rPr>
        <w:t>C</w:t>
      </w:r>
      <w:r w:rsidR="00FF4DA2" w:rsidRPr="000570AC">
        <w:rPr>
          <w:rFonts w:ascii="Verdana" w:hAnsi="Verdana"/>
        </w:rPr>
        <w:t>all the Hotline established by the N</w:t>
      </w:r>
      <w:r w:rsidR="009C34A4">
        <w:rPr>
          <w:rFonts w:ascii="Verdana" w:hAnsi="Verdana"/>
        </w:rPr>
        <w:t>.J.</w:t>
      </w:r>
      <w:r w:rsidR="00FF4DA2" w:rsidRPr="000570AC">
        <w:rPr>
          <w:rFonts w:ascii="Verdana" w:hAnsi="Verdana"/>
        </w:rPr>
        <w:t xml:space="preserve"> Department</w:t>
      </w:r>
      <w:r w:rsidR="00FF4DA2">
        <w:rPr>
          <w:rFonts w:ascii="Verdana" w:hAnsi="Verdana"/>
        </w:rPr>
        <w:t xml:space="preserve"> of Children and Families @ 1-877-652-2873</w:t>
      </w:r>
      <w:r w:rsidR="00EB3758">
        <w:rPr>
          <w:rFonts w:ascii="Verdana" w:hAnsi="Verdana"/>
        </w:rPr>
        <w:t xml:space="preserve">.  </w:t>
      </w:r>
      <w:r w:rsidR="00D96C5C">
        <w:rPr>
          <w:rFonts w:ascii="Verdana" w:hAnsi="Verdana"/>
        </w:rPr>
        <w:t>It is not the supervisor</w:t>
      </w:r>
      <w:r w:rsidR="009C34A4">
        <w:rPr>
          <w:rFonts w:ascii="Verdana" w:hAnsi="Verdana"/>
        </w:rPr>
        <w:t>'</w:t>
      </w:r>
      <w:r w:rsidR="00D96C5C">
        <w:rPr>
          <w:rFonts w:ascii="Verdana" w:hAnsi="Verdana"/>
        </w:rPr>
        <w:t xml:space="preserve">s role to </w:t>
      </w:r>
      <w:r w:rsidR="005467D2">
        <w:rPr>
          <w:rFonts w:ascii="Verdana" w:hAnsi="Verdana"/>
        </w:rPr>
        <w:t>decide</w:t>
      </w:r>
      <w:r w:rsidR="00D96C5C">
        <w:rPr>
          <w:rFonts w:ascii="Verdana" w:hAnsi="Verdana"/>
        </w:rPr>
        <w:t xml:space="preserve"> whether a case should be reported.  </w:t>
      </w:r>
      <w:r w:rsidR="00FF4DA2">
        <w:rPr>
          <w:rFonts w:ascii="Verdana" w:hAnsi="Verdana"/>
        </w:rPr>
        <w:t xml:space="preserve"> </w:t>
      </w:r>
      <w:r w:rsidR="00D96C5C">
        <w:rPr>
          <w:rFonts w:ascii="Verdana" w:hAnsi="Verdana"/>
        </w:rPr>
        <w:t xml:space="preserve">All cases shall be reported.  </w:t>
      </w:r>
    </w:p>
    <w:p w14:paraId="22D090B7" w14:textId="77777777" w:rsidR="00CB7F7A" w:rsidRDefault="00CB7F7A" w:rsidP="00CB7F7A">
      <w:pPr>
        <w:shd w:val="clear" w:color="auto" w:fill="FFFFFF"/>
        <w:spacing w:after="0" w:line="240" w:lineRule="auto"/>
        <w:ind w:left="1440"/>
        <w:jc w:val="both"/>
        <w:rPr>
          <w:rFonts w:ascii="Verdana" w:hAnsi="Verdana"/>
        </w:rPr>
      </w:pPr>
    </w:p>
    <w:p w14:paraId="6A5B0430" w14:textId="77777777" w:rsidR="00EB3758" w:rsidRDefault="00EB3758" w:rsidP="002C071A">
      <w:pPr>
        <w:pStyle w:val="ListParagraph"/>
        <w:numPr>
          <w:ilvl w:val="0"/>
          <w:numId w:val="42"/>
        </w:numPr>
        <w:shd w:val="clear" w:color="auto" w:fill="FFFFFF"/>
        <w:spacing w:after="0" w:line="240" w:lineRule="auto"/>
        <w:ind w:left="1440"/>
        <w:rPr>
          <w:rFonts w:ascii="Verdana" w:hAnsi="Verdana"/>
        </w:rPr>
      </w:pPr>
      <w:r w:rsidRPr="002C071A">
        <w:rPr>
          <w:rFonts w:ascii="Verdana" w:hAnsi="Verdana"/>
        </w:rPr>
        <w:t xml:space="preserve">For </w:t>
      </w:r>
      <w:r w:rsidRPr="002C071A">
        <w:rPr>
          <w:rFonts w:ascii="Verdana" w:hAnsi="Verdana"/>
          <w:b/>
          <w:i/>
        </w:rPr>
        <w:t>Law Enforcement Officers</w:t>
      </w:r>
      <w:r w:rsidRPr="002C071A">
        <w:rPr>
          <w:rFonts w:ascii="Verdana" w:hAnsi="Verdana"/>
        </w:rPr>
        <w:t>:</w:t>
      </w:r>
    </w:p>
    <w:p w14:paraId="40BC89D7" w14:textId="77777777" w:rsidR="005C48D9" w:rsidRPr="002C071A" w:rsidRDefault="005C48D9" w:rsidP="002C071A">
      <w:pPr>
        <w:pStyle w:val="ListParagraph"/>
        <w:shd w:val="clear" w:color="auto" w:fill="FFFFFF"/>
        <w:spacing w:after="0" w:line="240" w:lineRule="auto"/>
        <w:ind w:left="1440"/>
        <w:rPr>
          <w:rFonts w:ascii="Verdana" w:hAnsi="Verdana"/>
        </w:rPr>
      </w:pPr>
    </w:p>
    <w:p w14:paraId="1C00E63B" w14:textId="2B167B03" w:rsidR="008D5799" w:rsidRDefault="00EB3758" w:rsidP="002C071A">
      <w:pPr>
        <w:pStyle w:val="ListParagraph"/>
        <w:numPr>
          <w:ilvl w:val="1"/>
          <w:numId w:val="42"/>
        </w:numPr>
        <w:shd w:val="clear" w:color="auto" w:fill="FFFFFF"/>
        <w:spacing w:after="0" w:line="240" w:lineRule="auto"/>
        <w:ind w:left="1800"/>
        <w:rPr>
          <w:rFonts w:ascii="Verdana" w:hAnsi="Verdana"/>
        </w:rPr>
      </w:pPr>
      <w:r w:rsidRPr="002C071A">
        <w:rPr>
          <w:rFonts w:ascii="Verdana" w:hAnsi="Verdana"/>
        </w:rPr>
        <w:t xml:space="preserve">Immediately report any suspected or alleged cases of abuse </w:t>
      </w:r>
      <w:r w:rsidR="00B62C55">
        <w:rPr>
          <w:rFonts w:ascii="Verdana" w:hAnsi="Verdana"/>
        </w:rPr>
        <w:t xml:space="preserve">or neglect to the </w:t>
      </w:r>
      <w:r w:rsidR="00B62C55" w:rsidRPr="00252A54">
        <w:rPr>
          <w:rFonts w:ascii="Verdana" w:hAnsi="Verdana"/>
        </w:rPr>
        <w:t xml:space="preserve">New Jersey Department of Children and </w:t>
      </w:r>
      <w:r w:rsidR="00B62C55" w:rsidRPr="00B62C55">
        <w:rPr>
          <w:rFonts w:ascii="Verdana" w:hAnsi="Verdana"/>
          <w:highlight w:val="yellow"/>
        </w:rPr>
        <w:t>Families</w:t>
      </w:r>
      <w:r w:rsidR="00B62C55" w:rsidRPr="002C071A">
        <w:rPr>
          <w:rFonts w:ascii="Verdana" w:hAnsi="Verdana"/>
        </w:rPr>
        <w:t xml:space="preserve"> </w:t>
      </w:r>
      <w:r w:rsidR="00B62C55">
        <w:rPr>
          <w:rFonts w:ascii="Verdana" w:hAnsi="Verdana"/>
        </w:rPr>
        <w:t xml:space="preserve">and to </w:t>
      </w:r>
      <w:r w:rsidRPr="002C071A">
        <w:rPr>
          <w:rFonts w:ascii="Verdana" w:hAnsi="Verdana"/>
        </w:rPr>
        <w:t xml:space="preserve"> the County Prosecutor. </w:t>
      </w:r>
    </w:p>
    <w:p w14:paraId="698D3934" w14:textId="77777777" w:rsidR="00712A6E" w:rsidRPr="002C071A" w:rsidRDefault="00712A6E" w:rsidP="002C071A">
      <w:pPr>
        <w:pStyle w:val="ListParagraph"/>
        <w:shd w:val="clear" w:color="auto" w:fill="FFFFFF"/>
        <w:spacing w:after="0" w:line="240" w:lineRule="auto"/>
        <w:ind w:left="1515"/>
        <w:jc w:val="both"/>
        <w:rPr>
          <w:rFonts w:ascii="Verdana" w:hAnsi="Verdana"/>
          <w:sz w:val="24"/>
          <w:szCs w:val="24"/>
        </w:rPr>
      </w:pPr>
    </w:p>
    <w:p w14:paraId="69D85C93" w14:textId="77777777" w:rsidR="004D1CFC" w:rsidRPr="00CB7F7A" w:rsidRDefault="004D1CFC" w:rsidP="002C071A">
      <w:pPr>
        <w:pStyle w:val="ListParagraph"/>
        <w:numPr>
          <w:ilvl w:val="0"/>
          <w:numId w:val="1"/>
        </w:numPr>
        <w:shd w:val="clear" w:color="auto" w:fill="FFFFFF"/>
        <w:spacing w:after="0" w:line="240" w:lineRule="auto"/>
        <w:jc w:val="both"/>
        <w:rPr>
          <w:rFonts w:ascii="Verdana" w:hAnsi="Verdana"/>
          <w:b/>
          <w:color w:val="1F4E79" w:themeColor="accent1" w:themeShade="80"/>
          <w:sz w:val="24"/>
          <w:szCs w:val="24"/>
          <w:u w:val="single"/>
        </w:rPr>
      </w:pPr>
      <w:r w:rsidRPr="002C071A">
        <w:rPr>
          <w:rFonts w:ascii="Verdana" w:hAnsi="Verdana"/>
          <w:b/>
          <w:color w:val="1F4E79" w:themeColor="accent1" w:themeShade="80"/>
          <w:sz w:val="24"/>
          <w:szCs w:val="24"/>
          <w:u w:val="single"/>
        </w:rPr>
        <w:t xml:space="preserve">Important Information Regarding Reporting Suspected Abuse Under NJ Law:  </w:t>
      </w:r>
    </w:p>
    <w:p w14:paraId="2C6467B1" w14:textId="77777777" w:rsidR="00CB7F7A" w:rsidRPr="002C071A" w:rsidRDefault="00CB7F7A" w:rsidP="00CB7F7A">
      <w:pPr>
        <w:pStyle w:val="ListParagraph"/>
        <w:shd w:val="clear" w:color="auto" w:fill="FFFFFF"/>
        <w:spacing w:after="0" w:line="240" w:lineRule="auto"/>
        <w:rPr>
          <w:rFonts w:ascii="Verdana" w:hAnsi="Verdana"/>
          <w:b/>
          <w:color w:val="1F4E79" w:themeColor="accent1" w:themeShade="80"/>
          <w:u w:val="single"/>
        </w:rPr>
      </w:pPr>
    </w:p>
    <w:p w14:paraId="22EAC78C" w14:textId="7C300F9F" w:rsidR="008A6635" w:rsidRDefault="008A6635" w:rsidP="002C071A">
      <w:pPr>
        <w:shd w:val="clear" w:color="auto" w:fill="FFFFFF"/>
        <w:spacing w:after="0" w:line="240" w:lineRule="auto"/>
        <w:ind w:left="720"/>
        <w:jc w:val="both"/>
        <w:rPr>
          <w:rFonts w:ascii="Verdana" w:hAnsi="Verdana"/>
          <w:b/>
        </w:rPr>
      </w:pPr>
      <w:r w:rsidRPr="00A82505">
        <w:rPr>
          <w:rFonts w:ascii="Verdana" w:hAnsi="Verdana"/>
          <w:b/>
        </w:rPr>
        <w:t>The following guidelines have been established under New Jersey law, for those reporting suspected or alleged cases of abuse or neglect</w:t>
      </w:r>
      <w:r w:rsidR="004D1CFC" w:rsidRPr="00A82505">
        <w:rPr>
          <w:rFonts w:ascii="Verdana" w:hAnsi="Verdana"/>
          <w:b/>
        </w:rPr>
        <w:t xml:space="preserve">.  The </w:t>
      </w:r>
      <w:r w:rsidR="005467D2" w:rsidRPr="0073625E">
        <w:rPr>
          <w:rFonts w:ascii="Verdana" w:hAnsi="Verdana"/>
          <w:b/>
          <w:i/>
          <w:highlight w:val="yellow"/>
          <w:u w:val="single"/>
        </w:rPr>
        <w:t>INSERT YOUR AGENCY</w:t>
      </w:r>
      <w:r w:rsidR="005467D2" w:rsidRPr="00A82505">
        <w:rPr>
          <w:rFonts w:ascii="Verdana" w:hAnsi="Verdana"/>
          <w:b/>
        </w:rPr>
        <w:t xml:space="preserve"> </w:t>
      </w:r>
      <w:r w:rsidR="004D1CFC" w:rsidRPr="00A82505">
        <w:rPr>
          <w:rFonts w:ascii="Verdana" w:hAnsi="Verdana"/>
          <w:b/>
        </w:rPr>
        <w:t xml:space="preserve">encourages all officials, employees, and volunteers in programs operated by the </w:t>
      </w:r>
      <w:r w:rsidR="005467D2" w:rsidRPr="0073625E">
        <w:rPr>
          <w:rFonts w:ascii="Verdana" w:hAnsi="Verdana"/>
          <w:b/>
          <w:i/>
          <w:highlight w:val="yellow"/>
          <w:u w:val="single"/>
        </w:rPr>
        <w:t>INSERT YOUR AGENCY</w:t>
      </w:r>
      <w:r w:rsidR="005467D2" w:rsidRPr="00A82505">
        <w:rPr>
          <w:rFonts w:ascii="Verdana" w:hAnsi="Verdana"/>
          <w:b/>
        </w:rPr>
        <w:t xml:space="preserve"> </w:t>
      </w:r>
      <w:r w:rsidR="004D1CFC" w:rsidRPr="00A82505">
        <w:rPr>
          <w:rFonts w:ascii="Verdana" w:hAnsi="Verdana"/>
          <w:b/>
        </w:rPr>
        <w:t xml:space="preserve">or affiliated programs or activities to </w:t>
      </w:r>
      <w:r w:rsidR="00034800">
        <w:rPr>
          <w:rFonts w:ascii="Verdana" w:hAnsi="Verdana"/>
          <w:b/>
        </w:rPr>
        <w:t xml:space="preserve">report suspected cases of abuse with the following in mind.  </w:t>
      </w:r>
    </w:p>
    <w:p w14:paraId="3A9E1F59" w14:textId="77777777" w:rsidR="00F84F5D" w:rsidRDefault="00F84F5D" w:rsidP="002C071A">
      <w:pPr>
        <w:shd w:val="clear" w:color="auto" w:fill="FFFFFF"/>
        <w:spacing w:after="0" w:line="240" w:lineRule="auto"/>
        <w:ind w:left="720"/>
        <w:jc w:val="both"/>
        <w:rPr>
          <w:rFonts w:ascii="Verdana" w:hAnsi="Verdana"/>
          <w:b/>
        </w:rPr>
      </w:pPr>
    </w:p>
    <w:p w14:paraId="3C108187" w14:textId="23CB71E2" w:rsidR="00F84F5D" w:rsidRDefault="00F84F5D" w:rsidP="002C071A">
      <w:pPr>
        <w:shd w:val="clear" w:color="auto" w:fill="FFFFFF"/>
        <w:spacing w:after="0" w:line="240" w:lineRule="auto"/>
        <w:ind w:left="720"/>
        <w:jc w:val="both"/>
        <w:rPr>
          <w:rFonts w:ascii="Verdana" w:hAnsi="Verdana"/>
          <w:b/>
          <w:i/>
          <w:iCs/>
          <w:u w:val="single"/>
        </w:rPr>
      </w:pPr>
      <w:commentRangeStart w:id="10"/>
      <w:r w:rsidRPr="00AB71CF">
        <w:rPr>
          <w:rFonts w:ascii="Verdana" w:hAnsi="Verdana"/>
          <w:b/>
          <w:i/>
          <w:iCs/>
          <w:u w:val="single"/>
        </w:rPr>
        <w:t>It is important to note the following:</w:t>
      </w:r>
    </w:p>
    <w:p w14:paraId="38499418" w14:textId="77777777" w:rsidR="00AB71CF" w:rsidRPr="00AB71CF" w:rsidRDefault="00AB71CF" w:rsidP="002C071A">
      <w:pPr>
        <w:shd w:val="clear" w:color="auto" w:fill="FFFFFF"/>
        <w:spacing w:after="0" w:line="240" w:lineRule="auto"/>
        <w:ind w:left="720"/>
        <w:jc w:val="both"/>
        <w:rPr>
          <w:rFonts w:ascii="Verdana" w:hAnsi="Verdana"/>
          <w:b/>
          <w:i/>
          <w:iCs/>
          <w:u w:val="single"/>
        </w:rPr>
      </w:pPr>
    </w:p>
    <w:p w14:paraId="03574770" w14:textId="79C32073" w:rsidR="00F84F5D" w:rsidRDefault="00AB71CF" w:rsidP="00AB71CF">
      <w:pPr>
        <w:pStyle w:val="ListParagraph"/>
        <w:numPr>
          <w:ilvl w:val="1"/>
          <w:numId w:val="1"/>
        </w:numPr>
        <w:shd w:val="clear" w:color="auto" w:fill="FFFFFF"/>
        <w:spacing w:after="0" w:line="240" w:lineRule="auto"/>
        <w:jc w:val="both"/>
        <w:rPr>
          <w:rFonts w:ascii="Verdana" w:hAnsi="Verdana"/>
          <w:b/>
          <w:u w:val="single"/>
        </w:rPr>
      </w:pPr>
      <w:r w:rsidRPr="00AB71CF">
        <w:rPr>
          <w:rFonts w:ascii="Verdana" w:hAnsi="Verdana"/>
          <w:b/>
        </w:rPr>
        <w:t xml:space="preserve">Critically, P.L. 2025, c.29 amended the Tort Claims Act (N.J.S.A. 59:2-1.3) to explicitly remove public entity immunity for sexual abuse cases involving negligent hiring, supervision, or retention. This </w:t>
      </w:r>
      <w:r w:rsidRPr="00FA6003">
        <w:rPr>
          <w:rFonts w:ascii="Verdana" w:hAnsi="Verdana"/>
          <w:b/>
          <w:u w:val="single"/>
        </w:rPr>
        <w:t>dramatically increases municipal exposure and should be prominently stated to motivate compliance.</w:t>
      </w:r>
    </w:p>
    <w:p w14:paraId="525092B8" w14:textId="50A24E40" w:rsidR="00414020" w:rsidRPr="00544747" w:rsidRDefault="00414020" w:rsidP="00414020">
      <w:pPr>
        <w:pStyle w:val="ListParagraph"/>
        <w:numPr>
          <w:ilvl w:val="1"/>
          <w:numId w:val="1"/>
        </w:numPr>
        <w:shd w:val="clear" w:color="auto" w:fill="FFFFFF"/>
        <w:spacing w:after="0" w:line="240" w:lineRule="auto"/>
        <w:jc w:val="both"/>
        <w:rPr>
          <w:rFonts w:ascii="Verdana" w:hAnsi="Verdana"/>
          <w:b/>
          <w:i/>
          <w:iCs/>
        </w:rPr>
      </w:pPr>
      <w:r w:rsidRPr="00414020">
        <w:rPr>
          <w:rFonts w:ascii="Verdana" w:hAnsi="Verdana"/>
          <w:bCs/>
          <w:u w:val="single"/>
        </w:rPr>
        <w:t xml:space="preserve">Under N.J.S.A. 9:6-8.14, there are </w:t>
      </w:r>
      <w:r w:rsidRPr="00544747">
        <w:rPr>
          <w:rFonts w:ascii="Verdana" w:hAnsi="Verdana"/>
          <w:b/>
          <w:i/>
          <w:iCs/>
          <w:u w:val="single"/>
        </w:rPr>
        <w:t xml:space="preserve">two tiers of penalties for failure to report </w:t>
      </w:r>
      <w:r w:rsidR="0047726B" w:rsidRPr="00544747">
        <w:rPr>
          <w:rFonts w:ascii="Verdana" w:hAnsi="Verdana"/>
          <w:b/>
          <w:i/>
          <w:iCs/>
          <w:u w:val="single"/>
        </w:rPr>
        <w:t>child abuse</w:t>
      </w:r>
      <w:r w:rsidRPr="00544747">
        <w:rPr>
          <w:rFonts w:ascii="Verdana" w:hAnsi="Verdana"/>
          <w:b/>
          <w:i/>
          <w:iCs/>
        </w:rPr>
        <w:t>:</w:t>
      </w:r>
    </w:p>
    <w:p w14:paraId="78198A89" w14:textId="77777777" w:rsidR="00414020" w:rsidRPr="0047726B" w:rsidRDefault="00414020" w:rsidP="00414020">
      <w:pPr>
        <w:pStyle w:val="ListParagraph"/>
        <w:numPr>
          <w:ilvl w:val="2"/>
          <w:numId w:val="1"/>
        </w:numPr>
        <w:shd w:val="clear" w:color="auto" w:fill="FFFFFF"/>
        <w:spacing w:after="0" w:line="240" w:lineRule="auto"/>
        <w:jc w:val="both"/>
        <w:rPr>
          <w:rFonts w:ascii="Verdana" w:hAnsi="Verdana"/>
          <w:b/>
          <w:u w:val="single"/>
        </w:rPr>
      </w:pPr>
      <w:r w:rsidRPr="0047726B">
        <w:rPr>
          <w:rFonts w:ascii="Verdana" w:hAnsi="Verdana"/>
          <w:b/>
          <w:u w:val="single"/>
        </w:rPr>
        <w:t>Knowingly failing to report any child abuse = disorderly persons offense (up to 6 months / $1,000 fine)</w:t>
      </w:r>
    </w:p>
    <w:p w14:paraId="58CDDA1C" w14:textId="77777777" w:rsidR="0047726B" w:rsidRPr="00414020" w:rsidRDefault="0047726B" w:rsidP="0047726B">
      <w:pPr>
        <w:pStyle w:val="ListParagraph"/>
        <w:shd w:val="clear" w:color="auto" w:fill="FFFFFF"/>
        <w:spacing w:after="0" w:line="240" w:lineRule="auto"/>
        <w:ind w:left="2160"/>
        <w:jc w:val="both"/>
        <w:rPr>
          <w:rFonts w:ascii="Verdana" w:hAnsi="Verdana"/>
          <w:bCs/>
        </w:rPr>
      </w:pPr>
    </w:p>
    <w:p w14:paraId="06E4A6FB" w14:textId="77777777" w:rsidR="00414020" w:rsidRPr="0047726B" w:rsidRDefault="00414020" w:rsidP="00414020">
      <w:pPr>
        <w:pStyle w:val="ListParagraph"/>
        <w:numPr>
          <w:ilvl w:val="2"/>
          <w:numId w:val="1"/>
        </w:numPr>
        <w:shd w:val="clear" w:color="auto" w:fill="FFFFFF"/>
        <w:spacing w:after="0" w:line="240" w:lineRule="auto"/>
        <w:jc w:val="both"/>
        <w:rPr>
          <w:rFonts w:ascii="Verdana" w:hAnsi="Verdana"/>
          <w:b/>
          <w:u w:val="single"/>
        </w:rPr>
      </w:pPr>
      <w:r w:rsidRPr="0047726B">
        <w:rPr>
          <w:rFonts w:ascii="Verdana" w:hAnsi="Verdana"/>
          <w:b/>
          <w:u w:val="single"/>
        </w:rPr>
        <w:t>Knowingly failing to report sexual abuse specifically = crime of the fourth degree (up to 18 months / $10,000 fine)</w:t>
      </w:r>
      <w:commentRangeEnd w:id="10"/>
      <w:r w:rsidR="00544747" w:rsidRPr="0047726B">
        <w:rPr>
          <w:rStyle w:val="CommentReference"/>
          <w:rFonts w:ascii="Verdana" w:hAnsi="Verdana"/>
          <w:b/>
          <w:sz w:val="22"/>
          <w:szCs w:val="22"/>
          <w:u w:val="single"/>
        </w:rPr>
        <w:commentReference w:id="10"/>
      </w:r>
    </w:p>
    <w:p w14:paraId="23F5FBF6" w14:textId="77777777" w:rsidR="00C04CC2" w:rsidRDefault="00C04CC2" w:rsidP="00C04CC2">
      <w:pPr>
        <w:pStyle w:val="ListParagraph"/>
        <w:spacing w:after="0"/>
        <w:ind w:left="1440"/>
        <w:jc w:val="both"/>
        <w:rPr>
          <w:rFonts w:ascii="Verdana" w:hAnsi="Verdana"/>
          <w:i/>
        </w:rPr>
      </w:pPr>
    </w:p>
    <w:p w14:paraId="2ECFC564" w14:textId="77777777" w:rsidR="00C04CC2" w:rsidRDefault="008A6635" w:rsidP="002C071A">
      <w:pPr>
        <w:pStyle w:val="ListParagraph"/>
        <w:numPr>
          <w:ilvl w:val="2"/>
          <w:numId w:val="1"/>
        </w:numPr>
        <w:spacing w:after="0"/>
        <w:ind w:left="1044"/>
        <w:jc w:val="both"/>
        <w:rPr>
          <w:rFonts w:ascii="Verdana" w:hAnsi="Verdana"/>
          <w:i/>
        </w:rPr>
      </w:pPr>
      <w:r w:rsidRPr="00C04CC2">
        <w:rPr>
          <w:rFonts w:ascii="Verdana" w:hAnsi="Verdana"/>
          <w:i/>
        </w:rPr>
        <w:lastRenderedPageBreak/>
        <w:t>Any person who, in good faith, makes a report of child abuse or neglect or testifies in a child abuse hearing resulting from such a report is immune from any criminal or civil liability as a result of such action. Calls can be placed to the hotline anonymously.</w:t>
      </w:r>
      <w:r w:rsidR="00C04CC2">
        <w:rPr>
          <w:rFonts w:ascii="Verdana" w:hAnsi="Verdana"/>
          <w:i/>
        </w:rPr>
        <w:t xml:space="preserve"> </w:t>
      </w:r>
    </w:p>
    <w:p w14:paraId="27003F7E" w14:textId="77777777" w:rsidR="0083053D" w:rsidRPr="0083053D" w:rsidRDefault="0083053D" w:rsidP="0083053D">
      <w:pPr>
        <w:pStyle w:val="ListParagraph"/>
        <w:rPr>
          <w:rFonts w:ascii="Verdana" w:hAnsi="Verdana"/>
          <w:i/>
        </w:rPr>
      </w:pPr>
    </w:p>
    <w:p w14:paraId="139154C2" w14:textId="77777777" w:rsidR="00816D64" w:rsidRPr="00816D64" w:rsidRDefault="008A6635" w:rsidP="00816D64">
      <w:pPr>
        <w:pStyle w:val="ListParagraph"/>
        <w:numPr>
          <w:ilvl w:val="0"/>
          <w:numId w:val="65"/>
        </w:numPr>
        <w:shd w:val="clear" w:color="auto" w:fill="FFFFFF"/>
        <w:spacing w:after="0" w:line="240" w:lineRule="auto"/>
        <w:jc w:val="both"/>
        <w:rPr>
          <w:rFonts w:ascii="Verdana" w:hAnsi="Verdana"/>
          <w:b/>
          <w:i/>
          <w:iCs/>
        </w:rPr>
      </w:pPr>
      <w:r w:rsidRPr="00C04CC2">
        <w:rPr>
          <w:rFonts w:ascii="Verdana" w:hAnsi="Verdana"/>
          <w:i/>
        </w:rPr>
        <w:t>However, any person who knowingly fails to report suspected abuse or neglect according to the law or to comply with the provisions is a disorderly person</w:t>
      </w:r>
      <w:r w:rsidR="004D1CFC" w:rsidRPr="00C04CC2">
        <w:rPr>
          <w:rFonts w:ascii="Verdana" w:hAnsi="Verdana"/>
          <w:i/>
        </w:rPr>
        <w:t xml:space="preserve">. </w:t>
      </w:r>
    </w:p>
    <w:p w14:paraId="1F142E54" w14:textId="320F648D" w:rsidR="00816D64" w:rsidRPr="00816D64" w:rsidRDefault="00816D64" w:rsidP="00816D64">
      <w:pPr>
        <w:shd w:val="clear" w:color="auto" w:fill="FFFFFF"/>
        <w:spacing w:after="0" w:line="240" w:lineRule="auto"/>
        <w:ind w:left="1440" w:firstLine="540"/>
        <w:jc w:val="both"/>
        <w:rPr>
          <w:rFonts w:ascii="Verdana" w:hAnsi="Verdana"/>
          <w:b/>
          <w:i/>
          <w:iCs/>
        </w:rPr>
      </w:pPr>
      <w:commentRangeStart w:id="11"/>
      <w:r w:rsidRPr="00816D64">
        <w:rPr>
          <w:rFonts w:ascii="Verdana" w:hAnsi="Verdana"/>
          <w:bCs/>
          <w:u w:val="single"/>
        </w:rPr>
        <w:t xml:space="preserve">Under N.J.S.A. 9:6-8.14, there are </w:t>
      </w:r>
      <w:r w:rsidRPr="00816D64">
        <w:rPr>
          <w:rFonts w:ascii="Verdana" w:hAnsi="Verdana"/>
          <w:b/>
          <w:i/>
          <w:iCs/>
          <w:u w:val="single"/>
        </w:rPr>
        <w:t>two tiers of penalties for failure to report child abuse</w:t>
      </w:r>
      <w:r w:rsidRPr="00816D64">
        <w:rPr>
          <w:rFonts w:ascii="Verdana" w:hAnsi="Verdana"/>
          <w:b/>
          <w:i/>
          <w:iCs/>
        </w:rPr>
        <w:t>:</w:t>
      </w:r>
    </w:p>
    <w:p w14:paraId="64422228" w14:textId="77777777" w:rsidR="00816D64" w:rsidRPr="0047726B" w:rsidRDefault="00816D64" w:rsidP="00816D64">
      <w:pPr>
        <w:pStyle w:val="ListParagraph"/>
        <w:numPr>
          <w:ilvl w:val="2"/>
          <w:numId w:val="1"/>
        </w:numPr>
        <w:shd w:val="clear" w:color="auto" w:fill="FFFFFF"/>
        <w:spacing w:after="0" w:line="240" w:lineRule="auto"/>
        <w:jc w:val="both"/>
        <w:rPr>
          <w:rFonts w:ascii="Verdana" w:hAnsi="Verdana"/>
          <w:b/>
          <w:u w:val="single"/>
        </w:rPr>
      </w:pPr>
      <w:r w:rsidRPr="0047726B">
        <w:rPr>
          <w:rFonts w:ascii="Verdana" w:hAnsi="Verdana"/>
          <w:b/>
          <w:u w:val="single"/>
        </w:rPr>
        <w:t>Knowingly failing to report any child abuse = disorderly persons offense (up to 6 months / $1,000 fine)</w:t>
      </w:r>
    </w:p>
    <w:p w14:paraId="582549F9" w14:textId="77777777" w:rsidR="00816D64" w:rsidRPr="00414020" w:rsidRDefault="00816D64" w:rsidP="00816D64">
      <w:pPr>
        <w:pStyle w:val="ListParagraph"/>
        <w:shd w:val="clear" w:color="auto" w:fill="FFFFFF"/>
        <w:spacing w:after="0" w:line="240" w:lineRule="auto"/>
        <w:ind w:left="2160"/>
        <w:jc w:val="both"/>
        <w:rPr>
          <w:rFonts w:ascii="Verdana" w:hAnsi="Verdana"/>
          <w:bCs/>
        </w:rPr>
      </w:pPr>
    </w:p>
    <w:p w14:paraId="2993AF73" w14:textId="77777777" w:rsidR="00816D64" w:rsidRPr="0047726B" w:rsidRDefault="00816D64" w:rsidP="00816D64">
      <w:pPr>
        <w:pStyle w:val="ListParagraph"/>
        <w:numPr>
          <w:ilvl w:val="2"/>
          <w:numId w:val="1"/>
        </w:numPr>
        <w:shd w:val="clear" w:color="auto" w:fill="FFFFFF"/>
        <w:spacing w:after="0" w:line="240" w:lineRule="auto"/>
        <w:jc w:val="both"/>
        <w:rPr>
          <w:rFonts w:ascii="Verdana" w:hAnsi="Verdana"/>
          <w:b/>
          <w:u w:val="single"/>
        </w:rPr>
      </w:pPr>
      <w:r w:rsidRPr="0047726B">
        <w:rPr>
          <w:rFonts w:ascii="Verdana" w:hAnsi="Verdana"/>
          <w:b/>
          <w:u w:val="single"/>
        </w:rPr>
        <w:t>Knowingly failing to report sexual abuse specifically = crime of the fourth degree (up to 18 months / $10,000 fine)</w:t>
      </w:r>
      <w:commentRangeEnd w:id="11"/>
      <w:r w:rsidRPr="0047726B">
        <w:rPr>
          <w:rStyle w:val="CommentReference"/>
          <w:rFonts w:ascii="Verdana" w:hAnsi="Verdana"/>
          <w:b/>
          <w:sz w:val="22"/>
          <w:szCs w:val="22"/>
          <w:u w:val="single"/>
        </w:rPr>
        <w:commentReference w:id="11"/>
      </w:r>
    </w:p>
    <w:p w14:paraId="73D44991" w14:textId="21BE8806" w:rsidR="00C04CC2" w:rsidRDefault="00C04CC2" w:rsidP="002C071A">
      <w:pPr>
        <w:pStyle w:val="ListParagraph"/>
        <w:numPr>
          <w:ilvl w:val="2"/>
          <w:numId w:val="1"/>
        </w:numPr>
        <w:spacing w:after="0"/>
        <w:ind w:left="1044"/>
        <w:jc w:val="both"/>
        <w:rPr>
          <w:rFonts w:ascii="Verdana" w:hAnsi="Verdana"/>
          <w:i/>
        </w:rPr>
      </w:pPr>
    </w:p>
    <w:p w14:paraId="32174161" w14:textId="77777777" w:rsidR="008A6635" w:rsidRPr="00C04CC2" w:rsidRDefault="008A6635" w:rsidP="002C071A">
      <w:pPr>
        <w:pStyle w:val="ListParagraph"/>
        <w:numPr>
          <w:ilvl w:val="2"/>
          <w:numId w:val="1"/>
        </w:numPr>
        <w:spacing w:after="0"/>
        <w:ind w:left="1044"/>
        <w:jc w:val="both"/>
        <w:rPr>
          <w:rFonts w:ascii="Verdana" w:hAnsi="Verdana"/>
          <w:i/>
        </w:rPr>
      </w:pPr>
      <w:r w:rsidRPr="00C04CC2">
        <w:rPr>
          <w:rFonts w:ascii="Verdana" w:hAnsi="Verdana"/>
          <w:i/>
        </w:rPr>
        <w:t>When a report indicates that a child may be at risk, an investigator from the Division of Child Protection and Permanency (formerly Youth and Family Services) will promptly investigate the allegations of child abuse and neglect within 24 hours of receipt of the report.</w:t>
      </w:r>
    </w:p>
    <w:p w14:paraId="4133E9E6" w14:textId="77777777" w:rsidR="00CB7F7A" w:rsidRPr="00A82505" w:rsidRDefault="00CB7F7A" w:rsidP="00CB7F7A">
      <w:pPr>
        <w:shd w:val="clear" w:color="auto" w:fill="FFFFFF"/>
        <w:spacing w:after="0" w:line="240" w:lineRule="auto"/>
        <w:ind w:left="1260"/>
        <w:jc w:val="both"/>
        <w:rPr>
          <w:rFonts w:ascii="Verdana" w:hAnsi="Verdana"/>
          <w:i/>
        </w:rPr>
      </w:pPr>
    </w:p>
    <w:p w14:paraId="7FA0F737" w14:textId="1E762965" w:rsidR="008A6635" w:rsidRPr="00CB7F7A" w:rsidRDefault="005467D2" w:rsidP="002C071A">
      <w:pPr>
        <w:pStyle w:val="ListParagraph"/>
        <w:numPr>
          <w:ilvl w:val="0"/>
          <w:numId w:val="1"/>
        </w:numPr>
        <w:shd w:val="clear" w:color="auto" w:fill="FFFFFF"/>
        <w:spacing w:after="0" w:line="240" w:lineRule="auto"/>
        <w:jc w:val="both"/>
        <w:rPr>
          <w:rFonts w:ascii="Verdana" w:hAnsi="Verdana"/>
          <w:b/>
          <w:color w:val="1F4E79" w:themeColor="accent1" w:themeShade="80"/>
          <w:sz w:val="24"/>
          <w:u w:val="single"/>
        </w:rPr>
      </w:pPr>
      <w:r>
        <w:rPr>
          <w:rFonts w:ascii="Verdana" w:hAnsi="Verdana"/>
          <w:b/>
          <w:color w:val="1F4E79" w:themeColor="accent1" w:themeShade="80"/>
          <w:sz w:val="24"/>
          <w:u w:val="single"/>
        </w:rPr>
        <w:t>Acknowledg</w:t>
      </w:r>
      <w:r w:rsidR="003B3CD4" w:rsidRPr="002C071A">
        <w:rPr>
          <w:rFonts w:ascii="Verdana" w:hAnsi="Verdana"/>
          <w:b/>
          <w:color w:val="1F4E79" w:themeColor="accent1" w:themeShade="80"/>
          <w:sz w:val="24"/>
          <w:u w:val="single"/>
        </w:rPr>
        <w:t>ment of Receipt and Review of Policy:</w:t>
      </w:r>
    </w:p>
    <w:p w14:paraId="5D38F0F0" w14:textId="77777777" w:rsidR="00CB7F7A" w:rsidRDefault="00CB7F7A" w:rsidP="00CB7F7A">
      <w:pPr>
        <w:pStyle w:val="ListParagraph"/>
        <w:shd w:val="clear" w:color="auto" w:fill="FFFFFF"/>
        <w:spacing w:after="0" w:line="240" w:lineRule="auto"/>
        <w:jc w:val="both"/>
        <w:rPr>
          <w:rFonts w:ascii="Verdana" w:hAnsi="Verdana"/>
          <w:b/>
          <w:color w:val="1F4E79" w:themeColor="accent1" w:themeShade="80"/>
          <w:u w:val="single"/>
        </w:rPr>
      </w:pPr>
    </w:p>
    <w:p w14:paraId="6C80200B" w14:textId="5ECC8F04" w:rsidR="003B3CD4" w:rsidRPr="002C071A" w:rsidRDefault="003B3CD4" w:rsidP="002C071A">
      <w:pPr>
        <w:shd w:val="clear" w:color="auto" w:fill="FFFFFF"/>
        <w:spacing w:after="0" w:line="240" w:lineRule="auto"/>
        <w:ind w:left="720"/>
        <w:jc w:val="both"/>
        <w:rPr>
          <w:rFonts w:ascii="Verdana" w:hAnsi="Verdana"/>
        </w:rPr>
      </w:pPr>
      <w:r w:rsidRPr="002C071A">
        <w:rPr>
          <w:rFonts w:ascii="Verdana" w:hAnsi="Verdana"/>
        </w:rPr>
        <w:t xml:space="preserve">All officials, employees/counselors, and volunteers shall sign and date an acknowledgment form that confirms they have received and reviewed the Policy Addressing </w:t>
      </w:r>
      <w:r w:rsidR="005447D3" w:rsidRPr="002C071A">
        <w:rPr>
          <w:rFonts w:ascii="Verdana" w:hAnsi="Verdana"/>
        </w:rPr>
        <w:t xml:space="preserve">the Protection and Safe Treatment of </w:t>
      </w:r>
      <w:r w:rsidRPr="002C071A">
        <w:rPr>
          <w:rFonts w:ascii="Verdana" w:hAnsi="Verdana"/>
        </w:rPr>
        <w:t xml:space="preserve">Minors, issued to them by the </w:t>
      </w:r>
      <w:r w:rsidR="005467D2" w:rsidRPr="0073625E">
        <w:rPr>
          <w:rFonts w:ascii="Verdana" w:hAnsi="Verdana"/>
          <w:b/>
          <w:i/>
          <w:highlight w:val="yellow"/>
          <w:u w:val="single"/>
        </w:rPr>
        <w:t>INSERT YOUR AGENCY</w:t>
      </w:r>
      <w:r w:rsidR="005467D2" w:rsidRPr="002C071A">
        <w:rPr>
          <w:rFonts w:ascii="Verdana" w:hAnsi="Verdana"/>
        </w:rPr>
        <w:t xml:space="preserve"> </w:t>
      </w:r>
      <w:r w:rsidRPr="002C071A">
        <w:rPr>
          <w:rFonts w:ascii="Verdana" w:hAnsi="Verdana"/>
        </w:rPr>
        <w:t xml:space="preserve">.  The same process shall be used for any revised policy issued in the future.  </w:t>
      </w:r>
    </w:p>
    <w:p w14:paraId="0A5A45AD" w14:textId="77777777" w:rsidR="004C6DC5" w:rsidRDefault="004C6DC5" w:rsidP="003C08D9">
      <w:pPr>
        <w:shd w:val="clear" w:color="auto" w:fill="FFFFFF"/>
        <w:spacing w:after="0" w:line="240" w:lineRule="auto"/>
        <w:rPr>
          <w:rFonts w:ascii="Verdana" w:hAnsi="Verdana"/>
        </w:rPr>
      </w:pPr>
    </w:p>
    <w:p w14:paraId="442FC51B" w14:textId="77777777" w:rsidR="005C48D9" w:rsidRPr="002C071A" w:rsidRDefault="000C376F" w:rsidP="002C071A">
      <w:pPr>
        <w:spacing w:after="0"/>
        <w:jc w:val="center"/>
        <w:rPr>
          <w:rFonts w:ascii="Verdana" w:hAnsi="Verdana"/>
          <w:color w:val="2E74B5" w:themeColor="accent1" w:themeShade="BF"/>
        </w:rPr>
      </w:pPr>
      <w:r>
        <w:rPr>
          <w:rFonts w:ascii="Verdana" w:hAnsi="Verdana"/>
        </w:rPr>
        <w:br w:type="page"/>
      </w:r>
      <w:r w:rsidR="004C6DC5" w:rsidRPr="002C071A">
        <w:rPr>
          <w:rFonts w:ascii="Verdana" w:hAnsi="Verdana"/>
          <w:b/>
          <w:color w:val="2E74B5" w:themeColor="accent1" w:themeShade="BF"/>
          <w:sz w:val="28"/>
          <w:szCs w:val="28"/>
          <w:u w:val="single"/>
        </w:rPr>
        <w:lastRenderedPageBreak/>
        <w:t>Appendix A:  Indicators of Child Abuse/Neglect</w:t>
      </w:r>
    </w:p>
    <w:p w14:paraId="77A96CAE" w14:textId="77777777" w:rsidR="005C48D9" w:rsidRDefault="005C48D9" w:rsidP="002C071A">
      <w:pPr>
        <w:pStyle w:val="ListParagraph"/>
        <w:shd w:val="clear" w:color="auto" w:fill="FFFFFF"/>
        <w:spacing w:after="0"/>
        <w:jc w:val="both"/>
        <w:rPr>
          <w:rFonts w:ascii="Verdana" w:hAnsi="Verdana"/>
        </w:rPr>
      </w:pPr>
    </w:p>
    <w:p w14:paraId="39BB412D" w14:textId="77777777" w:rsidR="00730466" w:rsidRDefault="004C6DC5" w:rsidP="002C071A">
      <w:pPr>
        <w:spacing w:after="0"/>
        <w:jc w:val="both"/>
        <w:rPr>
          <w:rFonts w:ascii="Verdana" w:hAnsi="Verdana"/>
        </w:rPr>
      </w:pPr>
      <w:r w:rsidRPr="002C071A">
        <w:rPr>
          <w:rFonts w:ascii="Verdana" w:hAnsi="Verdana"/>
        </w:rPr>
        <w:t xml:space="preserve">The New Jersey Department of Children and Families issued the following guidelines to assist in recognizing the indicators of child abuse/neglect.  </w:t>
      </w:r>
    </w:p>
    <w:p w14:paraId="5FC03FD3" w14:textId="77777777" w:rsidR="009A622B" w:rsidRPr="00CB7F7A" w:rsidRDefault="009A622B" w:rsidP="002C071A">
      <w:pPr>
        <w:spacing w:after="0"/>
        <w:jc w:val="both"/>
        <w:rPr>
          <w:sz w:val="24"/>
          <w:szCs w:val="24"/>
        </w:rPr>
      </w:pPr>
    </w:p>
    <w:p w14:paraId="6D5D71BE" w14:textId="77777777" w:rsidR="004C6DC5" w:rsidRPr="00CB7F7A" w:rsidRDefault="004C6DC5" w:rsidP="003C08D9">
      <w:pPr>
        <w:shd w:val="clear" w:color="auto" w:fill="FFFFFF"/>
        <w:spacing w:after="0"/>
        <w:rPr>
          <w:rFonts w:ascii="Verdana" w:eastAsia="Times New Roman" w:hAnsi="Verdana" w:cs="Times New Roman"/>
          <w:b/>
          <w:bCs/>
          <w:color w:val="1F4E79" w:themeColor="accent1" w:themeShade="80"/>
          <w:sz w:val="24"/>
          <w:szCs w:val="24"/>
          <w:lang w:val="en"/>
        </w:rPr>
      </w:pPr>
      <w:r w:rsidRPr="00CB7F7A">
        <w:rPr>
          <w:rFonts w:ascii="Verdana" w:eastAsia="Times New Roman" w:hAnsi="Verdana" w:cs="Times New Roman"/>
          <w:b/>
          <w:bCs/>
          <w:color w:val="1F4E79" w:themeColor="accent1" w:themeShade="80"/>
          <w:sz w:val="24"/>
          <w:szCs w:val="24"/>
          <w:lang w:val="en"/>
        </w:rPr>
        <w:t>Indicators of Child Abuse / Neglect</w:t>
      </w:r>
    </w:p>
    <w:p w14:paraId="34E17C09" w14:textId="77777777" w:rsidR="00CB7F7A" w:rsidRPr="00CB7F7A" w:rsidRDefault="00CB7F7A" w:rsidP="003C08D9">
      <w:pPr>
        <w:shd w:val="clear" w:color="auto" w:fill="FFFFFF"/>
        <w:spacing w:after="0"/>
        <w:rPr>
          <w:rFonts w:ascii="Verdana" w:eastAsia="Times New Roman" w:hAnsi="Verdana" w:cs="Times New Roman"/>
          <w:b/>
          <w:bCs/>
          <w:color w:val="1F4E79" w:themeColor="accent1" w:themeShade="80"/>
          <w:szCs w:val="25"/>
          <w:lang w:val="en"/>
        </w:rPr>
      </w:pPr>
    </w:p>
    <w:p w14:paraId="49604268" w14:textId="77777777" w:rsidR="004C6DC5" w:rsidRDefault="004C6DC5" w:rsidP="002C071A">
      <w:pPr>
        <w:shd w:val="clear" w:color="auto" w:fill="FFFFFF"/>
        <w:spacing w:after="0" w:line="240" w:lineRule="auto"/>
        <w:jc w:val="both"/>
        <w:rPr>
          <w:rFonts w:ascii="Verdana" w:eastAsia="Times New Roman" w:hAnsi="Verdana" w:cs="Times New Roman"/>
          <w:lang w:val="en"/>
        </w:rPr>
      </w:pPr>
      <w:bookmarkStart w:id="12" w:name="main"/>
      <w:bookmarkEnd w:id="12"/>
      <w:r w:rsidRPr="00FF5410">
        <w:rPr>
          <w:rFonts w:ascii="Verdana" w:eastAsia="Times New Roman" w:hAnsi="Verdana" w:cs="Times New Roman"/>
          <w:lang w:val="en"/>
        </w:rPr>
        <w:t>Different types of abuse and neglect have different physical and behavioral indicators.</w:t>
      </w:r>
    </w:p>
    <w:p w14:paraId="0CE06128" w14:textId="77777777" w:rsidR="00CB7F7A" w:rsidRPr="00FF5410" w:rsidRDefault="00CB7F7A" w:rsidP="00CB7F7A">
      <w:pPr>
        <w:shd w:val="clear" w:color="auto" w:fill="FFFFFF"/>
        <w:spacing w:after="0" w:line="240" w:lineRule="auto"/>
        <w:jc w:val="both"/>
        <w:rPr>
          <w:rFonts w:ascii="Verdana" w:eastAsia="Times New Roman" w:hAnsi="Verdana" w:cs="Times New Roman"/>
          <w:lang w:val="en"/>
        </w:rPr>
      </w:pPr>
    </w:p>
    <w:p w14:paraId="16FBF90D" w14:textId="77777777" w:rsidR="004C6DC5" w:rsidRDefault="004C6DC5" w:rsidP="003C08D9">
      <w:pPr>
        <w:shd w:val="clear" w:color="auto" w:fill="FFFFFF"/>
        <w:spacing w:after="0" w:line="240" w:lineRule="auto"/>
        <w:rPr>
          <w:rFonts w:ascii="Verdana" w:eastAsia="Times New Roman" w:hAnsi="Verdana" w:cs="Times New Roman"/>
          <w:b/>
          <w:bCs/>
          <w:color w:val="1F4E79" w:themeColor="accent1" w:themeShade="80"/>
          <w:u w:val="single"/>
          <w:lang w:val="en"/>
        </w:rPr>
      </w:pPr>
      <w:bookmarkStart w:id="13" w:name="1"/>
      <w:bookmarkEnd w:id="13"/>
      <w:r w:rsidRPr="00FF5410">
        <w:rPr>
          <w:rFonts w:ascii="Verdana" w:eastAsia="Times New Roman" w:hAnsi="Verdana" w:cs="Times New Roman"/>
          <w:b/>
          <w:bCs/>
          <w:color w:val="1F4E79" w:themeColor="accent1" w:themeShade="80"/>
          <w:u w:val="single"/>
          <w:lang w:val="en"/>
        </w:rPr>
        <w:t>Physical Abuse</w:t>
      </w:r>
    </w:p>
    <w:p w14:paraId="5B8E2011" w14:textId="77777777" w:rsidR="00CB7F7A" w:rsidRPr="00FF5410" w:rsidRDefault="00CB7F7A" w:rsidP="003C08D9">
      <w:pPr>
        <w:shd w:val="clear" w:color="auto" w:fill="FFFFFF"/>
        <w:spacing w:after="0" w:line="240" w:lineRule="auto"/>
        <w:rPr>
          <w:rFonts w:ascii="Verdana" w:eastAsia="Times New Roman" w:hAnsi="Verdana" w:cs="Times New Roman"/>
          <w:b/>
          <w:bCs/>
          <w:color w:val="1F4E79" w:themeColor="accent1" w:themeShade="80"/>
          <w:u w:val="single"/>
          <w:lang w:val="en"/>
        </w:rPr>
      </w:pPr>
    </w:p>
    <w:tbl>
      <w:tblPr>
        <w:tblW w:w="0" w:type="auto"/>
        <w:tblCellSpacing w:w="0" w:type="dxa"/>
        <w:tblBorders>
          <w:top w:val="outset" w:sz="6" w:space="0" w:color="auto"/>
          <w:left w:val="outset" w:sz="6" w:space="0" w:color="auto"/>
          <w:bottom w:val="outset" w:sz="6" w:space="0" w:color="auto"/>
          <w:right w:val="outset" w:sz="6" w:space="0" w:color="auto"/>
        </w:tblBorders>
        <w:tblCellMar>
          <w:top w:w="75" w:type="dxa"/>
          <w:left w:w="75" w:type="dxa"/>
          <w:bottom w:w="75" w:type="dxa"/>
          <w:right w:w="75" w:type="dxa"/>
        </w:tblCellMar>
        <w:tblLook w:val="04A0" w:firstRow="1" w:lastRow="0" w:firstColumn="1" w:lastColumn="0" w:noHBand="0" w:noVBand="1"/>
      </w:tblPr>
      <w:tblGrid>
        <w:gridCol w:w="3990"/>
        <w:gridCol w:w="3195"/>
      </w:tblGrid>
      <w:tr w:rsidR="004C6DC5" w:rsidRPr="003F5D4F" w14:paraId="4A9CF8ED" w14:textId="77777777" w:rsidTr="00E84089">
        <w:trPr>
          <w:tblCellSpacing w:w="0" w:type="dxa"/>
        </w:trPr>
        <w:tc>
          <w:tcPr>
            <w:tcW w:w="3990" w:type="dxa"/>
            <w:tcBorders>
              <w:top w:val="outset" w:sz="6" w:space="0" w:color="auto"/>
              <w:left w:val="outset" w:sz="6" w:space="0" w:color="auto"/>
              <w:bottom w:val="outset" w:sz="6" w:space="0" w:color="auto"/>
              <w:right w:val="outset" w:sz="6" w:space="0" w:color="auto"/>
            </w:tcBorders>
            <w:vAlign w:val="center"/>
            <w:hideMark/>
          </w:tcPr>
          <w:p w14:paraId="76711CCA" w14:textId="77777777" w:rsidR="004C6DC5" w:rsidRPr="003F5D4F" w:rsidRDefault="004C6DC5" w:rsidP="003C08D9">
            <w:pPr>
              <w:spacing w:after="0" w:line="240" w:lineRule="auto"/>
              <w:rPr>
                <w:rFonts w:ascii="Verdana" w:eastAsia="Times New Roman" w:hAnsi="Verdana" w:cs="Times New Roman"/>
                <w:sz w:val="18"/>
                <w:szCs w:val="18"/>
              </w:rPr>
            </w:pPr>
            <w:r w:rsidRPr="003F5D4F">
              <w:rPr>
                <w:rFonts w:ascii="Verdana" w:eastAsia="Times New Roman" w:hAnsi="Verdana" w:cs="Times New Roman"/>
                <w:b/>
                <w:bCs/>
                <w:sz w:val="18"/>
                <w:szCs w:val="18"/>
              </w:rPr>
              <w:t>Physical Indicators</w:t>
            </w:r>
          </w:p>
        </w:tc>
        <w:tc>
          <w:tcPr>
            <w:tcW w:w="3195" w:type="dxa"/>
            <w:tcBorders>
              <w:top w:val="outset" w:sz="6" w:space="0" w:color="auto"/>
              <w:left w:val="outset" w:sz="6" w:space="0" w:color="auto"/>
              <w:bottom w:val="outset" w:sz="6" w:space="0" w:color="auto"/>
              <w:right w:val="outset" w:sz="6" w:space="0" w:color="auto"/>
            </w:tcBorders>
            <w:vAlign w:val="center"/>
            <w:hideMark/>
          </w:tcPr>
          <w:p w14:paraId="6C6A71CF" w14:textId="77777777" w:rsidR="004C6DC5" w:rsidRPr="003F5D4F" w:rsidRDefault="004C6DC5" w:rsidP="003C08D9">
            <w:pPr>
              <w:spacing w:after="0" w:line="240" w:lineRule="auto"/>
              <w:rPr>
                <w:rFonts w:ascii="Verdana" w:eastAsia="Times New Roman" w:hAnsi="Verdana" w:cs="Times New Roman"/>
                <w:sz w:val="18"/>
                <w:szCs w:val="18"/>
              </w:rPr>
            </w:pPr>
            <w:r w:rsidRPr="003F5D4F">
              <w:rPr>
                <w:rFonts w:ascii="Verdana" w:eastAsia="Times New Roman" w:hAnsi="Verdana" w:cs="Times New Roman"/>
                <w:b/>
                <w:bCs/>
                <w:sz w:val="18"/>
                <w:szCs w:val="18"/>
              </w:rPr>
              <w:t>Behavioral Indicators</w:t>
            </w:r>
          </w:p>
        </w:tc>
      </w:tr>
      <w:tr w:rsidR="004C6DC5" w:rsidRPr="003F5D4F" w14:paraId="10C0AC66" w14:textId="77777777" w:rsidTr="00E84089">
        <w:trPr>
          <w:tblCellSpacing w:w="0" w:type="dxa"/>
        </w:trPr>
        <w:tc>
          <w:tcPr>
            <w:tcW w:w="3990" w:type="dxa"/>
            <w:tcBorders>
              <w:top w:val="outset" w:sz="6" w:space="0" w:color="auto"/>
              <w:left w:val="outset" w:sz="6" w:space="0" w:color="auto"/>
              <w:bottom w:val="outset" w:sz="6" w:space="0" w:color="auto"/>
              <w:right w:val="outset" w:sz="6" w:space="0" w:color="auto"/>
            </w:tcBorders>
            <w:hideMark/>
          </w:tcPr>
          <w:p w14:paraId="03067724" w14:textId="77777777" w:rsidR="004C6DC5" w:rsidRPr="003F5D4F" w:rsidRDefault="004C6DC5" w:rsidP="003C08D9">
            <w:pPr>
              <w:spacing w:after="0" w:line="240" w:lineRule="auto"/>
              <w:rPr>
                <w:rFonts w:ascii="Verdana" w:eastAsia="Times New Roman" w:hAnsi="Verdana" w:cs="Times New Roman"/>
                <w:sz w:val="18"/>
                <w:szCs w:val="18"/>
              </w:rPr>
            </w:pPr>
            <w:r w:rsidRPr="003F5D4F">
              <w:rPr>
                <w:rFonts w:ascii="Verdana" w:eastAsia="Times New Roman" w:hAnsi="Verdana" w:cs="Times New Roman"/>
                <w:sz w:val="18"/>
                <w:szCs w:val="18"/>
              </w:rPr>
              <w:t>Unexplained bruises and welts:</w:t>
            </w:r>
          </w:p>
          <w:p w14:paraId="2A1547CB" w14:textId="77777777" w:rsidR="004C6DC5" w:rsidRPr="003F5D4F" w:rsidRDefault="004C6DC5" w:rsidP="003C08D9">
            <w:pPr>
              <w:numPr>
                <w:ilvl w:val="0"/>
                <w:numId w:val="19"/>
              </w:numPr>
              <w:spacing w:after="0" w:line="240" w:lineRule="auto"/>
              <w:ind w:left="480"/>
              <w:rPr>
                <w:rFonts w:ascii="Verdana" w:eastAsia="Times New Roman" w:hAnsi="Verdana" w:cs="Times New Roman"/>
                <w:sz w:val="18"/>
                <w:szCs w:val="18"/>
              </w:rPr>
            </w:pPr>
            <w:r w:rsidRPr="003F5D4F">
              <w:rPr>
                <w:rFonts w:ascii="Verdana" w:eastAsia="Times New Roman" w:hAnsi="Verdana" w:cs="Times New Roman"/>
                <w:sz w:val="18"/>
                <w:szCs w:val="18"/>
              </w:rPr>
              <w:t>On face, lips, mouth</w:t>
            </w:r>
          </w:p>
          <w:p w14:paraId="0D6FF491" w14:textId="77777777" w:rsidR="004C6DC5" w:rsidRPr="003F5D4F" w:rsidRDefault="004C6DC5" w:rsidP="003C08D9">
            <w:pPr>
              <w:numPr>
                <w:ilvl w:val="0"/>
                <w:numId w:val="19"/>
              </w:numPr>
              <w:spacing w:after="0" w:line="240" w:lineRule="auto"/>
              <w:ind w:left="480"/>
              <w:rPr>
                <w:rFonts w:ascii="Verdana" w:eastAsia="Times New Roman" w:hAnsi="Verdana" w:cs="Times New Roman"/>
                <w:sz w:val="18"/>
                <w:szCs w:val="18"/>
              </w:rPr>
            </w:pPr>
            <w:r w:rsidRPr="003F5D4F">
              <w:rPr>
                <w:rFonts w:ascii="Verdana" w:eastAsia="Times New Roman" w:hAnsi="Verdana" w:cs="Times New Roman"/>
                <w:sz w:val="18"/>
                <w:szCs w:val="18"/>
              </w:rPr>
              <w:t>On torso, back, buttocks, thighs</w:t>
            </w:r>
          </w:p>
          <w:p w14:paraId="1B06238A" w14:textId="77777777" w:rsidR="004C6DC5" w:rsidRPr="003F5D4F" w:rsidRDefault="004C6DC5" w:rsidP="003C08D9">
            <w:pPr>
              <w:numPr>
                <w:ilvl w:val="0"/>
                <w:numId w:val="19"/>
              </w:numPr>
              <w:spacing w:after="0" w:line="240" w:lineRule="auto"/>
              <w:ind w:left="480"/>
              <w:rPr>
                <w:rFonts w:ascii="Verdana" w:eastAsia="Times New Roman" w:hAnsi="Verdana" w:cs="Times New Roman"/>
                <w:sz w:val="18"/>
                <w:szCs w:val="18"/>
              </w:rPr>
            </w:pPr>
            <w:r w:rsidRPr="003F5D4F">
              <w:rPr>
                <w:rFonts w:ascii="Verdana" w:eastAsia="Times New Roman" w:hAnsi="Verdana" w:cs="Times New Roman"/>
                <w:sz w:val="18"/>
                <w:szCs w:val="18"/>
              </w:rPr>
              <w:t>In various stages of healing</w:t>
            </w:r>
          </w:p>
          <w:p w14:paraId="558E15D6" w14:textId="77777777" w:rsidR="004C6DC5" w:rsidRPr="003F5D4F" w:rsidRDefault="004C6DC5" w:rsidP="003C08D9">
            <w:pPr>
              <w:numPr>
                <w:ilvl w:val="0"/>
                <w:numId w:val="19"/>
              </w:numPr>
              <w:spacing w:after="0" w:line="240" w:lineRule="auto"/>
              <w:ind w:left="480"/>
              <w:rPr>
                <w:rFonts w:ascii="Verdana" w:eastAsia="Times New Roman" w:hAnsi="Verdana" w:cs="Times New Roman"/>
                <w:sz w:val="18"/>
                <w:szCs w:val="18"/>
              </w:rPr>
            </w:pPr>
            <w:r w:rsidRPr="003F5D4F">
              <w:rPr>
                <w:rFonts w:ascii="Verdana" w:eastAsia="Times New Roman" w:hAnsi="Verdana" w:cs="Times New Roman"/>
                <w:sz w:val="18"/>
                <w:szCs w:val="18"/>
              </w:rPr>
              <w:t>Cluster, forming regular patterns</w:t>
            </w:r>
          </w:p>
          <w:p w14:paraId="46E88F21" w14:textId="77777777" w:rsidR="004C6DC5" w:rsidRPr="003F5D4F" w:rsidRDefault="004C6DC5" w:rsidP="003C08D9">
            <w:pPr>
              <w:numPr>
                <w:ilvl w:val="0"/>
                <w:numId w:val="19"/>
              </w:numPr>
              <w:spacing w:after="0" w:line="240" w:lineRule="auto"/>
              <w:ind w:left="480"/>
              <w:rPr>
                <w:rFonts w:ascii="Verdana" w:eastAsia="Times New Roman" w:hAnsi="Verdana" w:cs="Times New Roman"/>
                <w:sz w:val="18"/>
                <w:szCs w:val="18"/>
              </w:rPr>
            </w:pPr>
            <w:r w:rsidRPr="003F5D4F">
              <w:rPr>
                <w:rFonts w:ascii="Verdana" w:eastAsia="Times New Roman" w:hAnsi="Verdana" w:cs="Times New Roman"/>
                <w:sz w:val="18"/>
                <w:szCs w:val="18"/>
              </w:rPr>
              <w:t>Reflecting shape of article used to inflict (electric cord, belt buckle)</w:t>
            </w:r>
          </w:p>
          <w:p w14:paraId="62C7BD67" w14:textId="77777777" w:rsidR="004C6DC5" w:rsidRPr="003F5D4F" w:rsidRDefault="004C6DC5" w:rsidP="003C08D9">
            <w:pPr>
              <w:numPr>
                <w:ilvl w:val="0"/>
                <w:numId w:val="19"/>
              </w:numPr>
              <w:spacing w:after="0" w:line="240" w:lineRule="auto"/>
              <w:ind w:left="480"/>
              <w:rPr>
                <w:rFonts w:ascii="Verdana" w:eastAsia="Times New Roman" w:hAnsi="Verdana" w:cs="Times New Roman"/>
                <w:sz w:val="18"/>
                <w:szCs w:val="18"/>
              </w:rPr>
            </w:pPr>
            <w:r w:rsidRPr="003F5D4F">
              <w:rPr>
                <w:rFonts w:ascii="Verdana" w:eastAsia="Times New Roman" w:hAnsi="Verdana" w:cs="Times New Roman"/>
                <w:sz w:val="18"/>
                <w:szCs w:val="18"/>
              </w:rPr>
              <w:t>On several different surface areas</w:t>
            </w:r>
          </w:p>
          <w:p w14:paraId="23B9FF26" w14:textId="77777777" w:rsidR="004C6DC5" w:rsidRPr="003F5D4F" w:rsidRDefault="004C6DC5" w:rsidP="003C08D9">
            <w:pPr>
              <w:numPr>
                <w:ilvl w:val="0"/>
                <w:numId w:val="19"/>
              </w:numPr>
              <w:spacing w:after="0" w:line="240" w:lineRule="auto"/>
              <w:ind w:left="480"/>
              <w:rPr>
                <w:rFonts w:ascii="Verdana" w:eastAsia="Times New Roman" w:hAnsi="Verdana" w:cs="Times New Roman"/>
                <w:sz w:val="18"/>
                <w:szCs w:val="18"/>
              </w:rPr>
            </w:pPr>
            <w:r w:rsidRPr="003F5D4F">
              <w:rPr>
                <w:rFonts w:ascii="Verdana" w:eastAsia="Times New Roman" w:hAnsi="Verdana" w:cs="Times New Roman"/>
                <w:sz w:val="18"/>
                <w:szCs w:val="18"/>
              </w:rPr>
              <w:t>Regularly appear after absence, weekend or vacation</w:t>
            </w:r>
          </w:p>
          <w:p w14:paraId="317E0968" w14:textId="77777777" w:rsidR="004C6DC5" w:rsidRPr="003F5D4F" w:rsidRDefault="004C6DC5" w:rsidP="003C08D9">
            <w:pPr>
              <w:spacing w:after="0" w:line="240" w:lineRule="auto"/>
              <w:rPr>
                <w:rFonts w:ascii="Verdana" w:eastAsia="Times New Roman" w:hAnsi="Verdana" w:cs="Times New Roman"/>
                <w:sz w:val="18"/>
                <w:szCs w:val="18"/>
              </w:rPr>
            </w:pPr>
            <w:r w:rsidRPr="003F5D4F">
              <w:rPr>
                <w:rFonts w:ascii="Verdana" w:eastAsia="Times New Roman" w:hAnsi="Verdana" w:cs="Times New Roman"/>
                <w:sz w:val="18"/>
                <w:szCs w:val="18"/>
              </w:rPr>
              <w:t>Unexplained burns:</w:t>
            </w:r>
          </w:p>
          <w:p w14:paraId="4B3BA1E3" w14:textId="77777777" w:rsidR="004C6DC5" w:rsidRPr="003F5D4F" w:rsidRDefault="004C6DC5" w:rsidP="003C08D9">
            <w:pPr>
              <w:numPr>
                <w:ilvl w:val="0"/>
                <w:numId w:val="20"/>
              </w:numPr>
              <w:spacing w:after="0" w:line="240" w:lineRule="auto"/>
              <w:ind w:left="480"/>
              <w:rPr>
                <w:rFonts w:ascii="Verdana" w:eastAsia="Times New Roman" w:hAnsi="Verdana" w:cs="Times New Roman"/>
                <w:sz w:val="18"/>
                <w:szCs w:val="18"/>
              </w:rPr>
            </w:pPr>
            <w:r w:rsidRPr="003F5D4F">
              <w:rPr>
                <w:rFonts w:ascii="Verdana" w:eastAsia="Times New Roman" w:hAnsi="Verdana" w:cs="Times New Roman"/>
                <w:sz w:val="18"/>
                <w:szCs w:val="18"/>
              </w:rPr>
              <w:t>Cigar, cigarette burns, especially on soles, palms, back or buttocks</w:t>
            </w:r>
          </w:p>
          <w:p w14:paraId="49BE69C4" w14:textId="77777777" w:rsidR="004C6DC5" w:rsidRPr="003F5D4F" w:rsidRDefault="004C6DC5" w:rsidP="003C08D9">
            <w:pPr>
              <w:numPr>
                <w:ilvl w:val="0"/>
                <w:numId w:val="20"/>
              </w:numPr>
              <w:spacing w:after="0" w:line="240" w:lineRule="auto"/>
              <w:ind w:left="480"/>
              <w:rPr>
                <w:rFonts w:ascii="Verdana" w:eastAsia="Times New Roman" w:hAnsi="Verdana" w:cs="Times New Roman"/>
                <w:sz w:val="18"/>
                <w:szCs w:val="18"/>
              </w:rPr>
            </w:pPr>
            <w:r w:rsidRPr="003F5D4F">
              <w:rPr>
                <w:rFonts w:ascii="Verdana" w:eastAsia="Times New Roman" w:hAnsi="Verdana" w:cs="Times New Roman"/>
                <w:sz w:val="18"/>
                <w:szCs w:val="18"/>
              </w:rPr>
              <w:t>Immersion burns (sock-like, glove-like doughnut shaped on buttocks or genitalia)</w:t>
            </w:r>
          </w:p>
          <w:p w14:paraId="28EC580D" w14:textId="77777777" w:rsidR="004C6DC5" w:rsidRPr="003F5D4F" w:rsidRDefault="004C6DC5" w:rsidP="003C08D9">
            <w:pPr>
              <w:numPr>
                <w:ilvl w:val="0"/>
                <w:numId w:val="20"/>
              </w:numPr>
              <w:spacing w:after="0" w:line="240" w:lineRule="auto"/>
              <w:ind w:left="480"/>
              <w:rPr>
                <w:rFonts w:ascii="Verdana" w:eastAsia="Times New Roman" w:hAnsi="Verdana" w:cs="Times New Roman"/>
                <w:sz w:val="18"/>
                <w:szCs w:val="18"/>
              </w:rPr>
            </w:pPr>
            <w:r w:rsidRPr="003F5D4F">
              <w:rPr>
                <w:rFonts w:ascii="Verdana" w:eastAsia="Times New Roman" w:hAnsi="Verdana" w:cs="Times New Roman"/>
                <w:sz w:val="18"/>
                <w:szCs w:val="18"/>
              </w:rPr>
              <w:t>Patterned like electric burner, iron, etc.</w:t>
            </w:r>
          </w:p>
          <w:p w14:paraId="0DFAA804" w14:textId="77777777" w:rsidR="004C6DC5" w:rsidRPr="003F5D4F" w:rsidRDefault="004C6DC5" w:rsidP="003C08D9">
            <w:pPr>
              <w:numPr>
                <w:ilvl w:val="0"/>
                <w:numId w:val="20"/>
              </w:numPr>
              <w:spacing w:after="0" w:line="240" w:lineRule="auto"/>
              <w:ind w:left="480"/>
              <w:rPr>
                <w:rFonts w:ascii="Verdana" w:eastAsia="Times New Roman" w:hAnsi="Verdana" w:cs="Times New Roman"/>
                <w:sz w:val="18"/>
                <w:szCs w:val="18"/>
              </w:rPr>
            </w:pPr>
            <w:r w:rsidRPr="003F5D4F">
              <w:rPr>
                <w:rFonts w:ascii="Verdana" w:eastAsia="Times New Roman" w:hAnsi="Verdana" w:cs="Times New Roman"/>
                <w:sz w:val="18"/>
                <w:szCs w:val="18"/>
              </w:rPr>
              <w:t>Rope burns on arms, legs, neck or torso</w:t>
            </w:r>
          </w:p>
          <w:p w14:paraId="640C6B41" w14:textId="77777777" w:rsidR="004C6DC5" w:rsidRPr="003F5D4F" w:rsidRDefault="004C6DC5" w:rsidP="003C08D9">
            <w:pPr>
              <w:spacing w:after="0" w:line="240" w:lineRule="auto"/>
              <w:rPr>
                <w:rFonts w:ascii="Verdana" w:eastAsia="Times New Roman" w:hAnsi="Verdana" w:cs="Times New Roman"/>
                <w:sz w:val="18"/>
                <w:szCs w:val="18"/>
              </w:rPr>
            </w:pPr>
            <w:r w:rsidRPr="003F5D4F">
              <w:rPr>
                <w:rFonts w:ascii="Verdana" w:eastAsia="Times New Roman" w:hAnsi="Verdana" w:cs="Times New Roman"/>
                <w:sz w:val="18"/>
                <w:szCs w:val="18"/>
              </w:rPr>
              <w:t>Unexplained fractures:</w:t>
            </w:r>
          </w:p>
          <w:p w14:paraId="4B7B9998" w14:textId="77777777" w:rsidR="004C6DC5" w:rsidRPr="003F5D4F" w:rsidRDefault="004C6DC5" w:rsidP="003C08D9">
            <w:pPr>
              <w:numPr>
                <w:ilvl w:val="0"/>
                <w:numId w:val="21"/>
              </w:numPr>
              <w:spacing w:after="0" w:line="240" w:lineRule="auto"/>
              <w:ind w:left="480"/>
              <w:rPr>
                <w:rFonts w:ascii="Verdana" w:eastAsia="Times New Roman" w:hAnsi="Verdana" w:cs="Times New Roman"/>
                <w:sz w:val="18"/>
                <w:szCs w:val="18"/>
              </w:rPr>
            </w:pPr>
            <w:r w:rsidRPr="003F5D4F">
              <w:rPr>
                <w:rFonts w:ascii="Verdana" w:eastAsia="Times New Roman" w:hAnsi="Verdana" w:cs="Times New Roman"/>
                <w:sz w:val="18"/>
                <w:szCs w:val="18"/>
              </w:rPr>
              <w:t>To skull, nose, facial structure</w:t>
            </w:r>
          </w:p>
          <w:p w14:paraId="5FC03528" w14:textId="77777777" w:rsidR="004C6DC5" w:rsidRPr="003F5D4F" w:rsidRDefault="004C6DC5" w:rsidP="003C08D9">
            <w:pPr>
              <w:numPr>
                <w:ilvl w:val="0"/>
                <w:numId w:val="21"/>
              </w:numPr>
              <w:spacing w:after="0" w:line="240" w:lineRule="auto"/>
              <w:ind w:left="480"/>
              <w:rPr>
                <w:rFonts w:ascii="Verdana" w:eastAsia="Times New Roman" w:hAnsi="Verdana" w:cs="Times New Roman"/>
                <w:sz w:val="18"/>
                <w:szCs w:val="18"/>
              </w:rPr>
            </w:pPr>
            <w:r w:rsidRPr="003F5D4F">
              <w:rPr>
                <w:rFonts w:ascii="Verdana" w:eastAsia="Times New Roman" w:hAnsi="Verdana" w:cs="Times New Roman"/>
                <w:sz w:val="18"/>
                <w:szCs w:val="18"/>
              </w:rPr>
              <w:t>In various stages of healing</w:t>
            </w:r>
          </w:p>
          <w:p w14:paraId="6BC430AC" w14:textId="77777777" w:rsidR="004C6DC5" w:rsidRPr="003F5D4F" w:rsidRDefault="004C6DC5" w:rsidP="003C08D9">
            <w:pPr>
              <w:numPr>
                <w:ilvl w:val="0"/>
                <w:numId w:val="21"/>
              </w:numPr>
              <w:spacing w:after="0" w:line="240" w:lineRule="auto"/>
              <w:ind w:left="480"/>
              <w:rPr>
                <w:rFonts w:ascii="Verdana" w:eastAsia="Times New Roman" w:hAnsi="Verdana" w:cs="Times New Roman"/>
                <w:sz w:val="18"/>
                <w:szCs w:val="18"/>
              </w:rPr>
            </w:pPr>
            <w:r w:rsidRPr="003F5D4F">
              <w:rPr>
                <w:rFonts w:ascii="Verdana" w:eastAsia="Times New Roman" w:hAnsi="Verdana" w:cs="Times New Roman"/>
                <w:sz w:val="18"/>
                <w:szCs w:val="18"/>
              </w:rPr>
              <w:t>Multiple or spiral fractures</w:t>
            </w:r>
          </w:p>
          <w:p w14:paraId="608C1AF6" w14:textId="77777777" w:rsidR="004C6DC5" w:rsidRPr="003F5D4F" w:rsidRDefault="004C6DC5" w:rsidP="003C08D9">
            <w:pPr>
              <w:spacing w:after="0" w:line="240" w:lineRule="auto"/>
              <w:rPr>
                <w:rFonts w:ascii="Verdana" w:eastAsia="Times New Roman" w:hAnsi="Verdana" w:cs="Times New Roman"/>
                <w:sz w:val="18"/>
                <w:szCs w:val="18"/>
              </w:rPr>
            </w:pPr>
            <w:r w:rsidRPr="003F5D4F">
              <w:rPr>
                <w:rFonts w:ascii="Verdana" w:eastAsia="Times New Roman" w:hAnsi="Verdana" w:cs="Times New Roman"/>
                <w:sz w:val="18"/>
                <w:szCs w:val="18"/>
              </w:rPr>
              <w:t>Unexplained laceration or abrasions:</w:t>
            </w:r>
          </w:p>
          <w:p w14:paraId="79F33F88" w14:textId="77777777" w:rsidR="004C6DC5" w:rsidRPr="003F5D4F" w:rsidRDefault="004C6DC5" w:rsidP="003C08D9">
            <w:pPr>
              <w:numPr>
                <w:ilvl w:val="0"/>
                <w:numId w:val="22"/>
              </w:numPr>
              <w:spacing w:after="0" w:line="240" w:lineRule="auto"/>
              <w:ind w:left="480"/>
              <w:rPr>
                <w:rFonts w:ascii="Verdana" w:eastAsia="Times New Roman" w:hAnsi="Verdana" w:cs="Times New Roman"/>
                <w:sz w:val="18"/>
                <w:szCs w:val="18"/>
              </w:rPr>
            </w:pPr>
            <w:r w:rsidRPr="003F5D4F">
              <w:rPr>
                <w:rFonts w:ascii="Verdana" w:eastAsia="Times New Roman" w:hAnsi="Verdana" w:cs="Times New Roman"/>
                <w:sz w:val="18"/>
                <w:szCs w:val="18"/>
              </w:rPr>
              <w:t>To mouth, lips, gums, eyes</w:t>
            </w:r>
          </w:p>
          <w:p w14:paraId="03D94164" w14:textId="77777777" w:rsidR="004C6DC5" w:rsidRPr="003F5D4F" w:rsidRDefault="004C6DC5" w:rsidP="003C08D9">
            <w:pPr>
              <w:numPr>
                <w:ilvl w:val="0"/>
                <w:numId w:val="22"/>
              </w:numPr>
              <w:spacing w:after="0" w:line="240" w:lineRule="auto"/>
              <w:ind w:left="480"/>
              <w:rPr>
                <w:rFonts w:ascii="Verdana" w:eastAsia="Times New Roman" w:hAnsi="Verdana" w:cs="Times New Roman"/>
                <w:sz w:val="18"/>
                <w:szCs w:val="18"/>
              </w:rPr>
            </w:pPr>
            <w:r w:rsidRPr="003F5D4F">
              <w:rPr>
                <w:rFonts w:ascii="Verdana" w:eastAsia="Times New Roman" w:hAnsi="Verdana" w:cs="Times New Roman"/>
                <w:sz w:val="18"/>
                <w:szCs w:val="18"/>
              </w:rPr>
              <w:t>To external genitalia</w:t>
            </w:r>
          </w:p>
        </w:tc>
        <w:tc>
          <w:tcPr>
            <w:tcW w:w="3195" w:type="dxa"/>
            <w:tcBorders>
              <w:top w:val="outset" w:sz="6" w:space="0" w:color="auto"/>
              <w:left w:val="outset" w:sz="6" w:space="0" w:color="auto"/>
              <w:bottom w:val="outset" w:sz="6" w:space="0" w:color="auto"/>
              <w:right w:val="outset" w:sz="6" w:space="0" w:color="auto"/>
            </w:tcBorders>
            <w:hideMark/>
          </w:tcPr>
          <w:p w14:paraId="40AE4BE8" w14:textId="77777777" w:rsidR="004C6DC5" w:rsidRPr="003F5D4F" w:rsidRDefault="004C6DC5" w:rsidP="003C08D9">
            <w:pPr>
              <w:spacing w:after="0" w:line="240" w:lineRule="auto"/>
              <w:rPr>
                <w:rFonts w:ascii="Verdana" w:eastAsia="Times New Roman" w:hAnsi="Verdana" w:cs="Times New Roman"/>
                <w:sz w:val="18"/>
                <w:szCs w:val="18"/>
              </w:rPr>
            </w:pPr>
            <w:r w:rsidRPr="003F5D4F">
              <w:rPr>
                <w:rFonts w:ascii="Verdana" w:eastAsia="Times New Roman" w:hAnsi="Verdana" w:cs="Times New Roman"/>
                <w:sz w:val="18"/>
                <w:szCs w:val="18"/>
              </w:rPr>
              <w:t>Wary of adult contacts</w:t>
            </w:r>
            <w:r w:rsidRPr="003F5D4F">
              <w:rPr>
                <w:rFonts w:ascii="Verdana" w:eastAsia="Times New Roman" w:hAnsi="Verdana" w:cs="Times New Roman"/>
                <w:sz w:val="18"/>
                <w:szCs w:val="18"/>
              </w:rPr>
              <w:br/>
              <w:t>Apprehensive when other children cry</w:t>
            </w:r>
            <w:r w:rsidRPr="003F5D4F">
              <w:rPr>
                <w:rFonts w:ascii="Verdana" w:eastAsia="Times New Roman" w:hAnsi="Verdana" w:cs="Times New Roman"/>
                <w:sz w:val="18"/>
                <w:szCs w:val="18"/>
              </w:rPr>
              <w:br/>
              <w:t>Behavioral extremes:</w:t>
            </w:r>
          </w:p>
          <w:p w14:paraId="79A2CE0E" w14:textId="77777777" w:rsidR="004C6DC5" w:rsidRPr="003F5D4F" w:rsidRDefault="004C6DC5" w:rsidP="003C08D9">
            <w:pPr>
              <w:numPr>
                <w:ilvl w:val="0"/>
                <w:numId w:val="23"/>
              </w:numPr>
              <w:spacing w:after="0" w:line="240" w:lineRule="auto"/>
              <w:ind w:left="480"/>
              <w:rPr>
                <w:rFonts w:ascii="Verdana" w:eastAsia="Times New Roman" w:hAnsi="Verdana" w:cs="Times New Roman"/>
                <w:sz w:val="18"/>
                <w:szCs w:val="18"/>
              </w:rPr>
            </w:pPr>
            <w:r w:rsidRPr="003F5D4F">
              <w:rPr>
                <w:rFonts w:ascii="Verdana" w:eastAsia="Times New Roman" w:hAnsi="Verdana" w:cs="Times New Roman"/>
                <w:sz w:val="18"/>
                <w:szCs w:val="18"/>
              </w:rPr>
              <w:t>Aggressiveness</w:t>
            </w:r>
          </w:p>
          <w:p w14:paraId="75C7F9ED" w14:textId="77777777" w:rsidR="004C6DC5" w:rsidRPr="003F5D4F" w:rsidRDefault="004C6DC5" w:rsidP="003C08D9">
            <w:pPr>
              <w:numPr>
                <w:ilvl w:val="0"/>
                <w:numId w:val="23"/>
              </w:numPr>
              <w:spacing w:after="0" w:line="240" w:lineRule="auto"/>
              <w:ind w:left="480"/>
              <w:rPr>
                <w:rFonts w:ascii="Verdana" w:eastAsia="Times New Roman" w:hAnsi="Verdana" w:cs="Times New Roman"/>
                <w:sz w:val="18"/>
                <w:szCs w:val="18"/>
              </w:rPr>
            </w:pPr>
            <w:r w:rsidRPr="003F5D4F">
              <w:rPr>
                <w:rFonts w:ascii="Verdana" w:eastAsia="Times New Roman" w:hAnsi="Verdana" w:cs="Times New Roman"/>
                <w:sz w:val="18"/>
                <w:szCs w:val="18"/>
              </w:rPr>
              <w:t>Withdrawal</w:t>
            </w:r>
          </w:p>
          <w:p w14:paraId="13CBE945" w14:textId="77777777" w:rsidR="004C6DC5" w:rsidRPr="003F5D4F" w:rsidRDefault="004C6DC5" w:rsidP="003C08D9">
            <w:pPr>
              <w:spacing w:after="0" w:line="240" w:lineRule="auto"/>
              <w:rPr>
                <w:rFonts w:ascii="Verdana" w:eastAsia="Times New Roman" w:hAnsi="Verdana" w:cs="Times New Roman"/>
                <w:sz w:val="18"/>
                <w:szCs w:val="18"/>
              </w:rPr>
            </w:pPr>
            <w:r w:rsidRPr="003F5D4F">
              <w:rPr>
                <w:rFonts w:ascii="Verdana" w:eastAsia="Times New Roman" w:hAnsi="Verdana" w:cs="Times New Roman"/>
                <w:sz w:val="18"/>
                <w:szCs w:val="18"/>
              </w:rPr>
              <w:t>Frightened of parents</w:t>
            </w:r>
            <w:r w:rsidRPr="003F5D4F">
              <w:rPr>
                <w:rFonts w:ascii="Verdana" w:eastAsia="Times New Roman" w:hAnsi="Verdana" w:cs="Times New Roman"/>
                <w:sz w:val="18"/>
                <w:szCs w:val="18"/>
              </w:rPr>
              <w:br/>
              <w:t>Afraid to go home</w:t>
            </w:r>
            <w:r w:rsidRPr="003F5D4F">
              <w:rPr>
                <w:rFonts w:ascii="Verdana" w:eastAsia="Times New Roman" w:hAnsi="Verdana" w:cs="Times New Roman"/>
                <w:sz w:val="18"/>
                <w:szCs w:val="18"/>
              </w:rPr>
              <w:br/>
              <w:t>Reports injury by parents</w:t>
            </w:r>
          </w:p>
        </w:tc>
      </w:tr>
    </w:tbl>
    <w:p w14:paraId="4AA27E99" w14:textId="77777777" w:rsidR="004C6DC5" w:rsidRDefault="004C6DC5" w:rsidP="003C08D9">
      <w:pPr>
        <w:shd w:val="clear" w:color="auto" w:fill="FFFFFF"/>
        <w:spacing w:after="0" w:line="240" w:lineRule="auto"/>
        <w:rPr>
          <w:rFonts w:ascii="Verdana" w:eastAsia="Times New Roman" w:hAnsi="Verdana" w:cs="Times New Roman"/>
          <w:b/>
          <w:bCs/>
          <w:color w:val="1F4E79" w:themeColor="accent1" w:themeShade="80"/>
          <w:u w:val="single"/>
          <w:lang w:val="en"/>
        </w:rPr>
      </w:pPr>
      <w:bookmarkStart w:id="14" w:name="2"/>
      <w:bookmarkEnd w:id="14"/>
    </w:p>
    <w:p w14:paraId="56DFA09A" w14:textId="77777777" w:rsidR="00CB7F7A" w:rsidRDefault="00CB7F7A" w:rsidP="003C08D9">
      <w:pPr>
        <w:shd w:val="clear" w:color="auto" w:fill="FFFFFF"/>
        <w:spacing w:after="0" w:line="240" w:lineRule="auto"/>
        <w:rPr>
          <w:rFonts w:ascii="Verdana" w:eastAsia="Times New Roman" w:hAnsi="Verdana" w:cs="Times New Roman"/>
          <w:b/>
          <w:bCs/>
          <w:color w:val="1F4E79" w:themeColor="accent1" w:themeShade="80"/>
          <w:u w:val="single"/>
          <w:lang w:val="en"/>
        </w:rPr>
      </w:pPr>
    </w:p>
    <w:p w14:paraId="5C2118CC" w14:textId="77777777" w:rsidR="00CB7F7A" w:rsidRDefault="00CB7F7A" w:rsidP="003C08D9">
      <w:pPr>
        <w:shd w:val="clear" w:color="auto" w:fill="FFFFFF"/>
        <w:spacing w:after="0" w:line="240" w:lineRule="auto"/>
        <w:rPr>
          <w:rFonts w:ascii="Verdana" w:eastAsia="Times New Roman" w:hAnsi="Verdana" w:cs="Times New Roman"/>
          <w:b/>
          <w:bCs/>
          <w:color w:val="1F4E79" w:themeColor="accent1" w:themeShade="80"/>
          <w:u w:val="single"/>
          <w:lang w:val="en"/>
        </w:rPr>
      </w:pPr>
    </w:p>
    <w:p w14:paraId="7CC136AD" w14:textId="77777777" w:rsidR="00CB7F7A" w:rsidRDefault="00CB7F7A" w:rsidP="003C08D9">
      <w:pPr>
        <w:shd w:val="clear" w:color="auto" w:fill="FFFFFF"/>
        <w:spacing w:after="0" w:line="240" w:lineRule="auto"/>
        <w:rPr>
          <w:rFonts w:ascii="Verdana" w:eastAsia="Times New Roman" w:hAnsi="Verdana" w:cs="Times New Roman"/>
          <w:b/>
          <w:bCs/>
          <w:color w:val="1F4E79" w:themeColor="accent1" w:themeShade="80"/>
          <w:u w:val="single"/>
          <w:lang w:val="en"/>
        </w:rPr>
      </w:pPr>
    </w:p>
    <w:p w14:paraId="1B5B929F" w14:textId="77777777" w:rsidR="00CB7F7A" w:rsidRDefault="00CB7F7A" w:rsidP="003C08D9">
      <w:pPr>
        <w:shd w:val="clear" w:color="auto" w:fill="FFFFFF"/>
        <w:spacing w:after="0" w:line="240" w:lineRule="auto"/>
        <w:rPr>
          <w:rFonts w:ascii="Verdana" w:eastAsia="Times New Roman" w:hAnsi="Verdana" w:cs="Times New Roman"/>
          <w:b/>
          <w:bCs/>
          <w:color w:val="1F4E79" w:themeColor="accent1" w:themeShade="80"/>
          <w:u w:val="single"/>
          <w:lang w:val="en"/>
        </w:rPr>
      </w:pPr>
    </w:p>
    <w:p w14:paraId="23149656" w14:textId="77777777" w:rsidR="00CB7F7A" w:rsidRDefault="00CB7F7A" w:rsidP="003C08D9">
      <w:pPr>
        <w:shd w:val="clear" w:color="auto" w:fill="FFFFFF"/>
        <w:spacing w:after="0" w:line="240" w:lineRule="auto"/>
        <w:rPr>
          <w:rFonts w:ascii="Verdana" w:eastAsia="Times New Roman" w:hAnsi="Verdana" w:cs="Times New Roman"/>
          <w:b/>
          <w:bCs/>
          <w:color w:val="1F4E79" w:themeColor="accent1" w:themeShade="80"/>
          <w:u w:val="single"/>
          <w:lang w:val="en"/>
        </w:rPr>
      </w:pPr>
    </w:p>
    <w:p w14:paraId="67D81A09" w14:textId="77777777" w:rsidR="00CB7F7A" w:rsidRDefault="00CB7F7A" w:rsidP="003C08D9">
      <w:pPr>
        <w:shd w:val="clear" w:color="auto" w:fill="FFFFFF"/>
        <w:spacing w:after="0" w:line="240" w:lineRule="auto"/>
        <w:rPr>
          <w:rFonts w:ascii="Verdana" w:eastAsia="Times New Roman" w:hAnsi="Verdana" w:cs="Times New Roman"/>
          <w:b/>
          <w:bCs/>
          <w:color w:val="1F4E79" w:themeColor="accent1" w:themeShade="80"/>
          <w:u w:val="single"/>
          <w:lang w:val="en"/>
        </w:rPr>
      </w:pPr>
    </w:p>
    <w:p w14:paraId="686BBF55" w14:textId="77777777" w:rsidR="00CB7F7A" w:rsidRDefault="00CB7F7A" w:rsidP="003C08D9">
      <w:pPr>
        <w:shd w:val="clear" w:color="auto" w:fill="FFFFFF"/>
        <w:spacing w:after="0" w:line="240" w:lineRule="auto"/>
        <w:rPr>
          <w:rFonts w:ascii="Verdana" w:eastAsia="Times New Roman" w:hAnsi="Verdana" w:cs="Times New Roman"/>
          <w:b/>
          <w:bCs/>
          <w:color w:val="1F4E79" w:themeColor="accent1" w:themeShade="80"/>
          <w:u w:val="single"/>
          <w:lang w:val="en"/>
        </w:rPr>
      </w:pPr>
    </w:p>
    <w:p w14:paraId="08980795" w14:textId="77777777" w:rsidR="00CB7F7A" w:rsidRDefault="00CB7F7A" w:rsidP="003C08D9">
      <w:pPr>
        <w:shd w:val="clear" w:color="auto" w:fill="FFFFFF"/>
        <w:spacing w:after="0" w:line="240" w:lineRule="auto"/>
        <w:rPr>
          <w:rFonts w:ascii="Verdana" w:eastAsia="Times New Roman" w:hAnsi="Verdana" w:cs="Times New Roman"/>
          <w:b/>
          <w:bCs/>
          <w:color w:val="1F4E79" w:themeColor="accent1" w:themeShade="80"/>
          <w:u w:val="single"/>
          <w:lang w:val="en"/>
        </w:rPr>
      </w:pPr>
    </w:p>
    <w:p w14:paraId="4B67A197" w14:textId="77777777" w:rsidR="00CB7F7A" w:rsidRDefault="00CB7F7A" w:rsidP="003C08D9">
      <w:pPr>
        <w:shd w:val="clear" w:color="auto" w:fill="FFFFFF"/>
        <w:spacing w:after="0" w:line="240" w:lineRule="auto"/>
        <w:rPr>
          <w:rFonts w:ascii="Verdana" w:eastAsia="Times New Roman" w:hAnsi="Verdana" w:cs="Times New Roman"/>
          <w:b/>
          <w:bCs/>
          <w:color w:val="1F4E79" w:themeColor="accent1" w:themeShade="80"/>
          <w:u w:val="single"/>
          <w:lang w:val="en"/>
        </w:rPr>
      </w:pPr>
    </w:p>
    <w:p w14:paraId="61AEFC1D" w14:textId="77777777" w:rsidR="004C6DC5" w:rsidRDefault="004C6DC5" w:rsidP="002C071A">
      <w:pPr>
        <w:shd w:val="clear" w:color="auto" w:fill="FFFFFF"/>
        <w:spacing w:after="0" w:line="240" w:lineRule="auto"/>
        <w:rPr>
          <w:rFonts w:ascii="Verdana" w:eastAsia="Times New Roman" w:hAnsi="Verdana" w:cs="Times New Roman"/>
          <w:b/>
          <w:bCs/>
          <w:color w:val="1F4E79" w:themeColor="accent1" w:themeShade="80"/>
          <w:u w:val="single"/>
          <w:lang w:val="en"/>
        </w:rPr>
      </w:pPr>
      <w:r w:rsidRPr="00FF5410">
        <w:rPr>
          <w:rFonts w:ascii="Verdana" w:eastAsia="Times New Roman" w:hAnsi="Verdana" w:cs="Times New Roman"/>
          <w:b/>
          <w:bCs/>
          <w:color w:val="1F4E79" w:themeColor="accent1" w:themeShade="80"/>
          <w:u w:val="single"/>
          <w:lang w:val="en"/>
        </w:rPr>
        <w:lastRenderedPageBreak/>
        <w:t>Physical Neglect</w:t>
      </w:r>
    </w:p>
    <w:p w14:paraId="110AD1B5" w14:textId="77777777" w:rsidR="00730466" w:rsidRPr="00FF5410" w:rsidRDefault="00730466" w:rsidP="002C071A">
      <w:pPr>
        <w:shd w:val="clear" w:color="auto" w:fill="FFFFFF"/>
        <w:spacing w:after="0" w:line="240" w:lineRule="auto"/>
        <w:rPr>
          <w:rFonts w:ascii="Verdana" w:eastAsia="Times New Roman" w:hAnsi="Verdana" w:cs="Times New Roman"/>
          <w:b/>
          <w:bCs/>
          <w:color w:val="1F4E79" w:themeColor="accent1" w:themeShade="80"/>
          <w:u w:val="single"/>
          <w:lang w:val="en"/>
        </w:rPr>
      </w:pPr>
    </w:p>
    <w:tbl>
      <w:tblPr>
        <w:tblW w:w="0" w:type="auto"/>
        <w:tblCellSpacing w:w="0" w:type="dxa"/>
        <w:tblBorders>
          <w:top w:val="outset" w:sz="6" w:space="0" w:color="auto"/>
          <w:left w:val="outset" w:sz="6" w:space="0" w:color="auto"/>
          <w:bottom w:val="outset" w:sz="6" w:space="0" w:color="auto"/>
          <w:right w:val="outset" w:sz="6" w:space="0" w:color="auto"/>
        </w:tblBorders>
        <w:tblCellMar>
          <w:top w:w="75" w:type="dxa"/>
          <w:left w:w="75" w:type="dxa"/>
          <w:bottom w:w="75" w:type="dxa"/>
          <w:right w:w="75" w:type="dxa"/>
        </w:tblCellMar>
        <w:tblLook w:val="04A0" w:firstRow="1" w:lastRow="0" w:firstColumn="1" w:lastColumn="0" w:noHBand="0" w:noVBand="1"/>
      </w:tblPr>
      <w:tblGrid>
        <w:gridCol w:w="3990"/>
        <w:gridCol w:w="3195"/>
      </w:tblGrid>
      <w:tr w:rsidR="004C6DC5" w:rsidRPr="003F5D4F" w14:paraId="4C26C7CA" w14:textId="77777777" w:rsidTr="00E84089">
        <w:trPr>
          <w:tblCellSpacing w:w="0" w:type="dxa"/>
        </w:trPr>
        <w:tc>
          <w:tcPr>
            <w:tcW w:w="3990" w:type="dxa"/>
            <w:tcBorders>
              <w:top w:val="outset" w:sz="6" w:space="0" w:color="auto"/>
              <w:left w:val="outset" w:sz="6" w:space="0" w:color="auto"/>
              <w:bottom w:val="outset" w:sz="6" w:space="0" w:color="auto"/>
              <w:right w:val="outset" w:sz="6" w:space="0" w:color="auto"/>
            </w:tcBorders>
            <w:vAlign w:val="center"/>
            <w:hideMark/>
          </w:tcPr>
          <w:p w14:paraId="671BD92E" w14:textId="77777777" w:rsidR="004C6DC5" w:rsidRPr="003F5D4F" w:rsidRDefault="004C6DC5" w:rsidP="003C08D9">
            <w:pPr>
              <w:spacing w:after="0" w:line="240" w:lineRule="auto"/>
              <w:rPr>
                <w:rFonts w:ascii="Verdana" w:eastAsia="Times New Roman" w:hAnsi="Verdana" w:cs="Times New Roman"/>
                <w:sz w:val="18"/>
                <w:szCs w:val="18"/>
              </w:rPr>
            </w:pPr>
            <w:r w:rsidRPr="003F5D4F">
              <w:rPr>
                <w:rFonts w:ascii="Verdana" w:eastAsia="Times New Roman" w:hAnsi="Verdana" w:cs="Times New Roman"/>
                <w:b/>
                <w:bCs/>
                <w:sz w:val="18"/>
                <w:szCs w:val="18"/>
              </w:rPr>
              <w:t>Physical Indicators</w:t>
            </w:r>
          </w:p>
        </w:tc>
        <w:tc>
          <w:tcPr>
            <w:tcW w:w="3195" w:type="dxa"/>
            <w:tcBorders>
              <w:top w:val="outset" w:sz="6" w:space="0" w:color="auto"/>
              <w:left w:val="outset" w:sz="6" w:space="0" w:color="auto"/>
              <w:bottom w:val="outset" w:sz="6" w:space="0" w:color="auto"/>
              <w:right w:val="outset" w:sz="6" w:space="0" w:color="auto"/>
            </w:tcBorders>
            <w:vAlign w:val="center"/>
            <w:hideMark/>
          </w:tcPr>
          <w:p w14:paraId="32679E0B" w14:textId="77777777" w:rsidR="004C6DC5" w:rsidRPr="003F5D4F" w:rsidRDefault="004C6DC5" w:rsidP="003C08D9">
            <w:pPr>
              <w:spacing w:after="0" w:line="240" w:lineRule="auto"/>
              <w:rPr>
                <w:rFonts w:ascii="Verdana" w:eastAsia="Times New Roman" w:hAnsi="Verdana" w:cs="Times New Roman"/>
                <w:sz w:val="18"/>
                <w:szCs w:val="18"/>
              </w:rPr>
            </w:pPr>
            <w:r w:rsidRPr="003F5D4F">
              <w:rPr>
                <w:rFonts w:ascii="Verdana" w:eastAsia="Times New Roman" w:hAnsi="Verdana" w:cs="Times New Roman"/>
                <w:b/>
                <w:bCs/>
                <w:sz w:val="18"/>
                <w:szCs w:val="18"/>
              </w:rPr>
              <w:t>Behavioral Indicators</w:t>
            </w:r>
          </w:p>
        </w:tc>
      </w:tr>
      <w:tr w:rsidR="004C6DC5" w:rsidRPr="003F5D4F" w14:paraId="03574779" w14:textId="77777777" w:rsidTr="00E84089">
        <w:trPr>
          <w:tblCellSpacing w:w="0" w:type="dxa"/>
        </w:trPr>
        <w:tc>
          <w:tcPr>
            <w:tcW w:w="3990" w:type="dxa"/>
            <w:tcBorders>
              <w:top w:val="outset" w:sz="6" w:space="0" w:color="auto"/>
              <w:left w:val="outset" w:sz="6" w:space="0" w:color="auto"/>
              <w:bottom w:val="outset" w:sz="6" w:space="0" w:color="auto"/>
              <w:right w:val="outset" w:sz="6" w:space="0" w:color="auto"/>
            </w:tcBorders>
            <w:hideMark/>
          </w:tcPr>
          <w:p w14:paraId="06CB6847" w14:textId="77777777" w:rsidR="004C6DC5" w:rsidRPr="003F5D4F" w:rsidRDefault="004C6DC5" w:rsidP="003C08D9">
            <w:pPr>
              <w:spacing w:after="0" w:line="240" w:lineRule="auto"/>
              <w:rPr>
                <w:rFonts w:ascii="Verdana" w:eastAsia="Times New Roman" w:hAnsi="Verdana" w:cs="Times New Roman"/>
                <w:sz w:val="18"/>
                <w:szCs w:val="18"/>
              </w:rPr>
            </w:pPr>
            <w:r w:rsidRPr="003F5D4F">
              <w:rPr>
                <w:rFonts w:ascii="Verdana" w:eastAsia="Times New Roman" w:hAnsi="Verdana" w:cs="Times New Roman"/>
                <w:sz w:val="18"/>
                <w:szCs w:val="18"/>
              </w:rPr>
              <w:t>Consistent hunger, poor hygiene, inappropriate dress</w:t>
            </w:r>
            <w:r w:rsidRPr="003F5D4F">
              <w:rPr>
                <w:rFonts w:ascii="Verdana" w:eastAsia="Times New Roman" w:hAnsi="Verdana" w:cs="Times New Roman"/>
                <w:sz w:val="18"/>
                <w:szCs w:val="18"/>
              </w:rPr>
              <w:br/>
              <w:t>Consistent lack of supervision, especially in dangerous activities or long periods</w:t>
            </w:r>
            <w:r w:rsidRPr="003F5D4F">
              <w:rPr>
                <w:rFonts w:ascii="Verdana" w:eastAsia="Times New Roman" w:hAnsi="Verdana" w:cs="Times New Roman"/>
                <w:sz w:val="18"/>
                <w:szCs w:val="18"/>
              </w:rPr>
              <w:br/>
              <w:t>Constant fatigue or listlessness</w:t>
            </w:r>
            <w:r w:rsidRPr="003F5D4F">
              <w:rPr>
                <w:rFonts w:ascii="Verdana" w:eastAsia="Times New Roman" w:hAnsi="Verdana" w:cs="Times New Roman"/>
                <w:sz w:val="18"/>
                <w:szCs w:val="18"/>
              </w:rPr>
              <w:br/>
              <w:t>Unattended physical problems or medical needs</w:t>
            </w:r>
            <w:r w:rsidRPr="003F5D4F">
              <w:rPr>
                <w:rFonts w:ascii="Verdana" w:eastAsia="Times New Roman" w:hAnsi="Verdana" w:cs="Times New Roman"/>
                <w:sz w:val="18"/>
                <w:szCs w:val="18"/>
              </w:rPr>
              <w:br/>
              <w:t>Abandonment</w:t>
            </w:r>
          </w:p>
        </w:tc>
        <w:tc>
          <w:tcPr>
            <w:tcW w:w="3195" w:type="dxa"/>
            <w:tcBorders>
              <w:top w:val="outset" w:sz="6" w:space="0" w:color="auto"/>
              <w:left w:val="outset" w:sz="6" w:space="0" w:color="auto"/>
              <w:bottom w:val="outset" w:sz="6" w:space="0" w:color="auto"/>
              <w:right w:val="outset" w:sz="6" w:space="0" w:color="auto"/>
            </w:tcBorders>
            <w:hideMark/>
          </w:tcPr>
          <w:p w14:paraId="446C21BE" w14:textId="77777777" w:rsidR="004C6DC5" w:rsidRPr="003F5D4F" w:rsidRDefault="004C6DC5" w:rsidP="003C08D9">
            <w:pPr>
              <w:spacing w:after="0" w:line="240" w:lineRule="auto"/>
              <w:rPr>
                <w:rFonts w:ascii="Verdana" w:eastAsia="Times New Roman" w:hAnsi="Verdana" w:cs="Times New Roman"/>
                <w:sz w:val="18"/>
                <w:szCs w:val="18"/>
              </w:rPr>
            </w:pPr>
            <w:r w:rsidRPr="003F5D4F">
              <w:rPr>
                <w:rFonts w:ascii="Verdana" w:eastAsia="Times New Roman" w:hAnsi="Verdana" w:cs="Times New Roman"/>
                <w:sz w:val="18"/>
                <w:szCs w:val="18"/>
              </w:rPr>
              <w:t>Begging, stealing food</w:t>
            </w:r>
            <w:r w:rsidRPr="003F5D4F">
              <w:rPr>
                <w:rFonts w:ascii="Verdana" w:eastAsia="Times New Roman" w:hAnsi="Verdana" w:cs="Times New Roman"/>
                <w:sz w:val="18"/>
                <w:szCs w:val="18"/>
              </w:rPr>
              <w:br/>
              <w:t>Extended stays at school (early arrival and late departure)</w:t>
            </w:r>
            <w:r w:rsidRPr="003F5D4F">
              <w:rPr>
                <w:rFonts w:ascii="Verdana" w:eastAsia="Times New Roman" w:hAnsi="Verdana" w:cs="Times New Roman"/>
                <w:sz w:val="18"/>
                <w:szCs w:val="18"/>
              </w:rPr>
              <w:br/>
              <w:t>Constantly falling asleep in class</w:t>
            </w:r>
            <w:r w:rsidRPr="003F5D4F">
              <w:rPr>
                <w:rFonts w:ascii="Verdana" w:eastAsia="Times New Roman" w:hAnsi="Verdana" w:cs="Times New Roman"/>
                <w:sz w:val="18"/>
                <w:szCs w:val="18"/>
              </w:rPr>
              <w:br/>
              <w:t>Alcohol or drug abuse</w:t>
            </w:r>
            <w:r w:rsidRPr="003F5D4F">
              <w:rPr>
                <w:rFonts w:ascii="Verdana" w:eastAsia="Times New Roman" w:hAnsi="Verdana" w:cs="Times New Roman"/>
                <w:sz w:val="18"/>
                <w:szCs w:val="18"/>
              </w:rPr>
              <w:br/>
              <w:t>Delinquency (e.g. thefts)</w:t>
            </w:r>
            <w:r w:rsidRPr="003F5D4F">
              <w:rPr>
                <w:rFonts w:ascii="Verdana" w:eastAsia="Times New Roman" w:hAnsi="Verdana" w:cs="Times New Roman"/>
                <w:sz w:val="18"/>
                <w:szCs w:val="18"/>
              </w:rPr>
              <w:br/>
              <w:t>States there is no caregiver</w:t>
            </w:r>
          </w:p>
        </w:tc>
      </w:tr>
    </w:tbl>
    <w:p w14:paraId="465DB171" w14:textId="77777777" w:rsidR="00730466" w:rsidRDefault="00730466" w:rsidP="002C071A">
      <w:pPr>
        <w:shd w:val="clear" w:color="auto" w:fill="FFFFFF"/>
        <w:spacing w:after="0" w:line="240" w:lineRule="auto"/>
        <w:rPr>
          <w:rFonts w:ascii="Verdana" w:eastAsia="Times New Roman" w:hAnsi="Verdana" w:cs="Times New Roman"/>
          <w:b/>
          <w:bCs/>
          <w:color w:val="1F4E79" w:themeColor="accent1" w:themeShade="80"/>
          <w:u w:val="single"/>
          <w:lang w:val="en"/>
        </w:rPr>
      </w:pPr>
      <w:bookmarkStart w:id="15" w:name="3"/>
      <w:bookmarkEnd w:id="15"/>
    </w:p>
    <w:p w14:paraId="136D16A4" w14:textId="77777777" w:rsidR="004C6DC5" w:rsidRDefault="004C6DC5" w:rsidP="002C071A">
      <w:pPr>
        <w:shd w:val="clear" w:color="auto" w:fill="FFFFFF"/>
        <w:spacing w:after="0" w:line="240" w:lineRule="auto"/>
        <w:rPr>
          <w:rFonts w:ascii="Verdana" w:eastAsia="Times New Roman" w:hAnsi="Verdana" w:cs="Times New Roman"/>
          <w:b/>
          <w:bCs/>
          <w:color w:val="1F4E79" w:themeColor="accent1" w:themeShade="80"/>
          <w:u w:val="single"/>
          <w:lang w:val="en"/>
        </w:rPr>
      </w:pPr>
      <w:r w:rsidRPr="00FF5410">
        <w:rPr>
          <w:rFonts w:ascii="Verdana" w:eastAsia="Times New Roman" w:hAnsi="Verdana" w:cs="Times New Roman"/>
          <w:b/>
          <w:bCs/>
          <w:color w:val="1F4E79" w:themeColor="accent1" w:themeShade="80"/>
          <w:u w:val="single"/>
          <w:lang w:val="en"/>
        </w:rPr>
        <w:t>Sexual Abuse</w:t>
      </w:r>
    </w:p>
    <w:p w14:paraId="5B0A5C35" w14:textId="77777777" w:rsidR="00730466" w:rsidRPr="00FF5410" w:rsidRDefault="00730466" w:rsidP="002C071A">
      <w:pPr>
        <w:shd w:val="clear" w:color="auto" w:fill="FFFFFF"/>
        <w:spacing w:after="0" w:line="240" w:lineRule="auto"/>
        <w:rPr>
          <w:rFonts w:ascii="Verdana" w:eastAsia="Times New Roman" w:hAnsi="Verdana" w:cs="Times New Roman"/>
          <w:b/>
          <w:bCs/>
          <w:color w:val="1F4E79" w:themeColor="accent1" w:themeShade="80"/>
          <w:u w:val="single"/>
          <w:lang w:val="en"/>
        </w:rPr>
      </w:pPr>
    </w:p>
    <w:tbl>
      <w:tblPr>
        <w:tblW w:w="0" w:type="auto"/>
        <w:tblCellSpacing w:w="0" w:type="dxa"/>
        <w:tblBorders>
          <w:top w:val="outset" w:sz="6" w:space="0" w:color="auto"/>
          <w:left w:val="outset" w:sz="6" w:space="0" w:color="auto"/>
          <w:bottom w:val="outset" w:sz="6" w:space="0" w:color="auto"/>
          <w:right w:val="outset" w:sz="6" w:space="0" w:color="auto"/>
        </w:tblBorders>
        <w:tblCellMar>
          <w:top w:w="75" w:type="dxa"/>
          <w:left w:w="75" w:type="dxa"/>
          <w:bottom w:w="75" w:type="dxa"/>
          <w:right w:w="75" w:type="dxa"/>
        </w:tblCellMar>
        <w:tblLook w:val="04A0" w:firstRow="1" w:lastRow="0" w:firstColumn="1" w:lastColumn="0" w:noHBand="0" w:noVBand="1"/>
      </w:tblPr>
      <w:tblGrid>
        <w:gridCol w:w="3990"/>
        <w:gridCol w:w="3195"/>
      </w:tblGrid>
      <w:tr w:rsidR="004C6DC5" w:rsidRPr="003F5D4F" w14:paraId="30FA5388" w14:textId="77777777" w:rsidTr="00E84089">
        <w:trPr>
          <w:tblCellSpacing w:w="0" w:type="dxa"/>
        </w:trPr>
        <w:tc>
          <w:tcPr>
            <w:tcW w:w="3990" w:type="dxa"/>
            <w:tcBorders>
              <w:top w:val="outset" w:sz="6" w:space="0" w:color="auto"/>
              <w:left w:val="outset" w:sz="6" w:space="0" w:color="auto"/>
              <w:bottom w:val="outset" w:sz="6" w:space="0" w:color="auto"/>
              <w:right w:val="outset" w:sz="6" w:space="0" w:color="auto"/>
            </w:tcBorders>
            <w:vAlign w:val="center"/>
            <w:hideMark/>
          </w:tcPr>
          <w:p w14:paraId="378033CC" w14:textId="77777777" w:rsidR="004C6DC5" w:rsidRPr="003F5D4F" w:rsidRDefault="004C6DC5" w:rsidP="003C08D9">
            <w:pPr>
              <w:spacing w:after="0" w:line="240" w:lineRule="auto"/>
              <w:rPr>
                <w:rFonts w:ascii="Verdana" w:eastAsia="Times New Roman" w:hAnsi="Verdana" w:cs="Times New Roman"/>
                <w:sz w:val="18"/>
                <w:szCs w:val="18"/>
              </w:rPr>
            </w:pPr>
            <w:r w:rsidRPr="003F5D4F">
              <w:rPr>
                <w:rFonts w:ascii="Verdana" w:eastAsia="Times New Roman" w:hAnsi="Verdana" w:cs="Times New Roman"/>
                <w:b/>
                <w:bCs/>
                <w:sz w:val="18"/>
                <w:szCs w:val="18"/>
              </w:rPr>
              <w:t>Physical Indicators</w:t>
            </w:r>
          </w:p>
        </w:tc>
        <w:tc>
          <w:tcPr>
            <w:tcW w:w="3195" w:type="dxa"/>
            <w:tcBorders>
              <w:top w:val="outset" w:sz="6" w:space="0" w:color="auto"/>
              <w:left w:val="outset" w:sz="6" w:space="0" w:color="auto"/>
              <w:bottom w:val="outset" w:sz="6" w:space="0" w:color="auto"/>
              <w:right w:val="outset" w:sz="6" w:space="0" w:color="auto"/>
            </w:tcBorders>
            <w:vAlign w:val="center"/>
            <w:hideMark/>
          </w:tcPr>
          <w:p w14:paraId="4C4FEB15" w14:textId="77777777" w:rsidR="004C6DC5" w:rsidRPr="003F5D4F" w:rsidRDefault="004C6DC5" w:rsidP="003C08D9">
            <w:pPr>
              <w:spacing w:after="0" w:line="240" w:lineRule="auto"/>
              <w:rPr>
                <w:rFonts w:ascii="Verdana" w:eastAsia="Times New Roman" w:hAnsi="Verdana" w:cs="Times New Roman"/>
                <w:sz w:val="18"/>
                <w:szCs w:val="18"/>
              </w:rPr>
            </w:pPr>
            <w:r w:rsidRPr="003F5D4F">
              <w:rPr>
                <w:rFonts w:ascii="Verdana" w:eastAsia="Times New Roman" w:hAnsi="Verdana" w:cs="Times New Roman"/>
                <w:b/>
                <w:bCs/>
                <w:sz w:val="18"/>
                <w:szCs w:val="18"/>
              </w:rPr>
              <w:t>Behavioral Indicators</w:t>
            </w:r>
          </w:p>
        </w:tc>
      </w:tr>
      <w:tr w:rsidR="004C6DC5" w:rsidRPr="003F5D4F" w14:paraId="00411658" w14:textId="77777777" w:rsidTr="00E84089">
        <w:trPr>
          <w:tblCellSpacing w:w="0" w:type="dxa"/>
        </w:trPr>
        <w:tc>
          <w:tcPr>
            <w:tcW w:w="3990" w:type="dxa"/>
            <w:tcBorders>
              <w:top w:val="outset" w:sz="6" w:space="0" w:color="auto"/>
              <w:left w:val="outset" w:sz="6" w:space="0" w:color="auto"/>
              <w:bottom w:val="outset" w:sz="6" w:space="0" w:color="auto"/>
              <w:right w:val="outset" w:sz="6" w:space="0" w:color="auto"/>
            </w:tcBorders>
            <w:hideMark/>
          </w:tcPr>
          <w:p w14:paraId="0E634627" w14:textId="77777777" w:rsidR="004C6DC5" w:rsidRPr="003F5D4F" w:rsidRDefault="004C6DC5" w:rsidP="003C08D9">
            <w:pPr>
              <w:spacing w:after="0" w:line="240" w:lineRule="auto"/>
              <w:rPr>
                <w:rFonts w:ascii="Verdana" w:eastAsia="Times New Roman" w:hAnsi="Verdana" w:cs="Times New Roman"/>
                <w:sz w:val="18"/>
                <w:szCs w:val="18"/>
              </w:rPr>
            </w:pPr>
            <w:r w:rsidRPr="003F5D4F">
              <w:rPr>
                <w:rFonts w:ascii="Verdana" w:eastAsia="Times New Roman" w:hAnsi="Verdana" w:cs="Times New Roman"/>
                <w:sz w:val="18"/>
                <w:szCs w:val="18"/>
              </w:rPr>
              <w:t>Difficulty in walking or sitting</w:t>
            </w:r>
            <w:r w:rsidRPr="003F5D4F">
              <w:rPr>
                <w:rFonts w:ascii="Verdana" w:eastAsia="Times New Roman" w:hAnsi="Verdana" w:cs="Times New Roman"/>
                <w:sz w:val="18"/>
                <w:szCs w:val="18"/>
              </w:rPr>
              <w:br/>
              <w:t>Torn, stained or bloody underclothing</w:t>
            </w:r>
            <w:r w:rsidRPr="003F5D4F">
              <w:rPr>
                <w:rFonts w:ascii="Verdana" w:eastAsia="Times New Roman" w:hAnsi="Verdana" w:cs="Times New Roman"/>
                <w:sz w:val="18"/>
                <w:szCs w:val="18"/>
              </w:rPr>
              <w:br/>
              <w:t>Pain or itching in genital area</w:t>
            </w:r>
            <w:r w:rsidRPr="003F5D4F">
              <w:rPr>
                <w:rFonts w:ascii="Verdana" w:eastAsia="Times New Roman" w:hAnsi="Verdana" w:cs="Times New Roman"/>
                <w:sz w:val="18"/>
                <w:szCs w:val="18"/>
              </w:rPr>
              <w:br/>
              <w:t>Bruises or bleeding in external genitalia, vaginal or anal areas</w:t>
            </w:r>
            <w:r w:rsidRPr="003F5D4F">
              <w:rPr>
                <w:rFonts w:ascii="Verdana" w:eastAsia="Times New Roman" w:hAnsi="Verdana" w:cs="Times New Roman"/>
                <w:sz w:val="18"/>
                <w:szCs w:val="18"/>
              </w:rPr>
              <w:br/>
              <w:t>Venereal disease, especially in pre-teens</w:t>
            </w:r>
            <w:r w:rsidRPr="003F5D4F">
              <w:rPr>
                <w:rFonts w:ascii="Verdana" w:eastAsia="Times New Roman" w:hAnsi="Verdana" w:cs="Times New Roman"/>
                <w:sz w:val="18"/>
                <w:szCs w:val="18"/>
              </w:rPr>
              <w:br/>
              <w:t>Pregnancy</w:t>
            </w:r>
          </w:p>
        </w:tc>
        <w:tc>
          <w:tcPr>
            <w:tcW w:w="3195" w:type="dxa"/>
            <w:tcBorders>
              <w:top w:val="outset" w:sz="6" w:space="0" w:color="auto"/>
              <w:left w:val="outset" w:sz="6" w:space="0" w:color="auto"/>
              <w:bottom w:val="outset" w:sz="6" w:space="0" w:color="auto"/>
              <w:right w:val="outset" w:sz="6" w:space="0" w:color="auto"/>
            </w:tcBorders>
            <w:hideMark/>
          </w:tcPr>
          <w:p w14:paraId="1186ED0F" w14:textId="6629D560" w:rsidR="004C6DC5" w:rsidRPr="003F5D4F" w:rsidRDefault="004C6DC5" w:rsidP="009C34A4">
            <w:pPr>
              <w:spacing w:after="0" w:line="240" w:lineRule="auto"/>
              <w:rPr>
                <w:rFonts w:ascii="Verdana" w:eastAsia="Times New Roman" w:hAnsi="Verdana" w:cs="Times New Roman"/>
                <w:sz w:val="18"/>
                <w:szCs w:val="18"/>
              </w:rPr>
            </w:pPr>
            <w:r w:rsidRPr="003F5D4F">
              <w:rPr>
                <w:rFonts w:ascii="Verdana" w:eastAsia="Times New Roman" w:hAnsi="Verdana" w:cs="Times New Roman"/>
                <w:sz w:val="18"/>
                <w:szCs w:val="18"/>
              </w:rPr>
              <w:t>Unwilling to change for gym or participate in P</w:t>
            </w:r>
            <w:r w:rsidR="009C34A4">
              <w:rPr>
                <w:rFonts w:ascii="Verdana" w:eastAsia="Times New Roman" w:hAnsi="Verdana" w:cs="Times New Roman"/>
                <w:sz w:val="18"/>
                <w:szCs w:val="18"/>
              </w:rPr>
              <w:t>.E.</w:t>
            </w:r>
            <w:r w:rsidRPr="003F5D4F">
              <w:rPr>
                <w:rFonts w:ascii="Verdana" w:eastAsia="Times New Roman" w:hAnsi="Verdana" w:cs="Times New Roman"/>
                <w:sz w:val="18"/>
                <w:szCs w:val="18"/>
              </w:rPr>
              <w:br/>
              <w:t>Withdrawn, fantasy or infantile behavior</w:t>
            </w:r>
            <w:r w:rsidRPr="003F5D4F">
              <w:rPr>
                <w:rFonts w:ascii="Verdana" w:eastAsia="Times New Roman" w:hAnsi="Verdana" w:cs="Times New Roman"/>
                <w:sz w:val="18"/>
                <w:szCs w:val="18"/>
              </w:rPr>
              <w:br/>
              <w:t>Bizarre, sophisticated or unusual sexual behavior or knowledge</w:t>
            </w:r>
            <w:r w:rsidRPr="003F5D4F">
              <w:rPr>
                <w:rFonts w:ascii="Verdana" w:eastAsia="Times New Roman" w:hAnsi="Verdana" w:cs="Times New Roman"/>
                <w:sz w:val="18"/>
                <w:szCs w:val="18"/>
              </w:rPr>
              <w:br/>
              <w:t>Poor peer relationships</w:t>
            </w:r>
            <w:r w:rsidRPr="003F5D4F">
              <w:rPr>
                <w:rFonts w:ascii="Verdana" w:eastAsia="Times New Roman" w:hAnsi="Verdana" w:cs="Times New Roman"/>
                <w:sz w:val="18"/>
                <w:szCs w:val="18"/>
              </w:rPr>
              <w:br/>
              <w:t>Delinquent or run away</w:t>
            </w:r>
            <w:r w:rsidRPr="003F5D4F">
              <w:rPr>
                <w:rFonts w:ascii="Verdana" w:eastAsia="Times New Roman" w:hAnsi="Verdana" w:cs="Times New Roman"/>
                <w:sz w:val="18"/>
                <w:szCs w:val="18"/>
              </w:rPr>
              <w:br/>
              <w:t>Reports sexual assault by caregiver</w:t>
            </w:r>
          </w:p>
        </w:tc>
      </w:tr>
    </w:tbl>
    <w:p w14:paraId="5C02E2CB" w14:textId="77777777" w:rsidR="00730466" w:rsidRDefault="00730466" w:rsidP="002C071A">
      <w:pPr>
        <w:shd w:val="clear" w:color="auto" w:fill="FFFFFF"/>
        <w:spacing w:after="0" w:line="240" w:lineRule="auto"/>
        <w:rPr>
          <w:rFonts w:ascii="Verdana" w:eastAsia="Times New Roman" w:hAnsi="Verdana" w:cs="Times New Roman"/>
          <w:b/>
          <w:bCs/>
          <w:color w:val="1F4E79" w:themeColor="accent1" w:themeShade="80"/>
          <w:u w:val="single"/>
          <w:lang w:val="en"/>
        </w:rPr>
      </w:pPr>
      <w:bookmarkStart w:id="16" w:name="4"/>
      <w:bookmarkEnd w:id="16"/>
    </w:p>
    <w:p w14:paraId="75C361C2" w14:textId="77777777" w:rsidR="004C6DC5" w:rsidRDefault="004C6DC5" w:rsidP="002C071A">
      <w:pPr>
        <w:shd w:val="clear" w:color="auto" w:fill="FFFFFF"/>
        <w:spacing w:after="0" w:line="240" w:lineRule="auto"/>
        <w:rPr>
          <w:rFonts w:ascii="Verdana" w:eastAsia="Times New Roman" w:hAnsi="Verdana" w:cs="Times New Roman"/>
          <w:b/>
          <w:bCs/>
          <w:color w:val="1F4E79" w:themeColor="accent1" w:themeShade="80"/>
          <w:u w:val="single"/>
          <w:lang w:val="en"/>
        </w:rPr>
      </w:pPr>
      <w:r w:rsidRPr="00FF5410">
        <w:rPr>
          <w:rFonts w:ascii="Verdana" w:eastAsia="Times New Roman" w:hAnsi="Verdana" w:cs="Times New Roman"/>
          <w:b/>
          <w:bCs/>
          <w:color w:val="1F4E79" w:themeColor="accent1" w:themeShade="80"/>
          <w:u w:val="single"/>
          <w:lang w:val="en"/>
        </w:rPr>
        <w:t>Emotional Maltreatment</w:t>
      </w:r>
    </w:p>
    <w:p w14:paraId="638A39CC" w14:textId="77777777" w:rsidR="00730466" w:rsidRPr="00FF5410" w:rsidRDefault="00730466" w:rsidP="002C071A">
      <w:pPr>
        <w:shd w:val="clear" w:color="auto" w:fill="FFFFFF"/>
        <w:spacing w:after="0" w:line="240" w:lineRule="auto"/>
        <w:rPr>
          <w:rFonts w:ascii="Verdana" w:eastAsia="Times New Roman" w:hAnsi="Verdana" w:cs="Times New Roman"/>
          <w:b/>
          <w:bCs/>
          <w:color w:val="1F4E79" w:themeColor="accent1" w:themeShade="80"/>
          <w:u w:val="single"/>
          <w:lang w:val="en"/>
        </w:rPr>
      </w:pPr>
    </w:p>
    <w:tbl>
      <w:tblPr>
        <w:tblW w:w="0" w:type="auto"/>
        <w:tblCellSpacing w:w="0" w:type="dxa"/>
        <w:tblBorders>
          <w:top w:val="outset" w:sz="6" w:space="0" w:color="auto"/>
          <w:left w:val="outset" w:sz="6" w:space="0" w:color="auto"/>
          <w:bottom w:val="outset" w:sz="6" w:space="0" w:color="auto"/>
          <w:right w:val="outset" w:sz="6" w:space="0" w:color="auto"/>
        </w:tblBorders>
        <w:tblCellMar>
          <w:top w:w="75" w:type="dxa"/>
          <w:left w:w="75" w:type="dxa"/>
          <w:bottom w:w="75" w:type="dxa"/>
          <w:right w:w="75" w:type="dxa"/>
        </w:tblCellMar>
        <w:tblLook w:val="04A0" w:firstRow="1" w:lastRow="0" w:firstColumn="1" w:lastColumn="0" w:noHBand="0" w:noVBand="1"/>
      </w:tblPr>
      <w:tblGrid>
        <w:gridCol w:w="3990"/>
        <w:gridCol w:w="3195"/>
      </w:tblGrid>
      <w:tr w:rsidR="004C6DC5" w:rsidRPr="003F5D4F" w14:paraId="55C5A8AE" w14:textId="77777777" w:rsidTr="00E84089">
        <w:trPr>
          <w:tblCellSpacing w:w="0" w:type="dxa"/>
        </w:trPr>
        <w:tc>
          <w:tcPr>
            <w:tcW w:w="3990" w:type="dxa"/>
            <w:tcBorders>
              <w:top w:val="outset" w:sz="6" w:space="0" w:color="auto"/>
              <w:left w:val="outset" w:sz="6" w:space="0" w:color="auto"/>
              <w:bottom w:val="outset" w:sz="6" w:space="0" w:color="auto"/>
              <w:right w:val="outset" w:sz="6" w:space="0" w:color="auto"/>
            </w:tcBorders>
            <w:vAlign w:val="center"/>
            <w:hideMark/>
          </w:tcPr>
          <w:p w14:paraId="48D83DB8" w14:textId="77777777" w:rsidR="004C6DC5" w:rsidRPr="003F5D4F" w:rsidRDefault="004C6DC5" w:rsidP="003C08D9">
            <w:pPr>
              <w:spacing w:after="0" w:line="240" w:lineRule="auto"/>
              <w:rPr>
                <w:rFonts w:ascii="Verdana" w:eastAsia="Times New Roman" w:hAnsi="Verdana" w:cs="Times New Roman"/>
                <w:sz w:val="18"/>
                <w:szCs w:val="18"/>
              </w:rPr>
            </w:pPr>
            <w:r w:rsidRPr="003F5D4F">
              <w:rPr>
                <w:rFonts w:ascii="Verdana" w:eastAsia="Times New Roman" w:hAnsi="Verdana" w:cs="Times New Roman"/>
                <w:b/>
                <w:bCs/>
                <w:sz w:val="18"/>
                <w:szCs w:val="18"/>
              </w:rPr>
              <w:t>Physical Indicators</w:t>
            </w:r>
          </w:p>
        </w:tc>
        <w:tc>
          <w:tcPr>
            <w:tcW w:w="3195" w:type="dxa"/>
            <w:tcBorders>
              <w:top w:val="outset" w:sz="6" w:space="0" w:color="auto"/>
              <w:left w:val="outset" w:sz="6" w:space="0" w:color="auto"/>
              <w:bottom w:val="outset" w:sz="6" w:space="0" w:color="auto"/>
              <w:right w:val="outset" w:sz="6" w:space="0" w:color="auto"/>
            </w:tcBorders>
            <w:vAlign w:val="center"/>
            <w:hideMark/>
          </w:tcPr>
          <w:p w14:paraId="2AC4AA4A" w14:textId="77777777" w:rsidR="004C6DC5" w:rsidRPr="003F5D4F" w:rsidRDefault="004C6DC5" w:rsidP="003C08D9">
            <w:pPr>
              <w:spacing w:after="0" w:line="240" w:lineRule="auto"/>
              <w:rPr>
                <w:rFonts w:ascii="Verdana" w:eastAsia="Times New Roman" w:hAnsi="Verdana" w:cs="Times New Roman"/>
                <w:sz w:val="18"/>
                <w:szCs w:val="18"/>
              </w:rPr>
            </w:pPr>
            <w:r w:rsidRPr="003F5D4F">
              <w:rPr>
                <w:rFonts w:ascii="Verdana" w:eastAsia="Times New Roman" w:hAnsi="Verdana" w:cs="Times New Roman"/>
                <w:b/>
                <w:bCs/>
                <w:sz w:val="18"/>
                <w:szCs w:val="18"/>
              </w:rPr>
              <w:t>Behavioral Indicators</w:t>
            </w:r>
          </w:p>
        </w:tc>
      </w:tr>
      <w:tr w:rsidR="004C6DC5" w:rsidRPr="003F5D4F" w14:paraId="76DD10DA" w14:textId="77777777" w:rsidTr="00E84089">
        <w:trPr>
          <w:tblCellSpacing w:w="0" w:type="dxa"/>
        </w:trPr>
        <w:tc>
          <w:tcPr>
            <w:tcW w:w="3990" w:type="dxa"/>
            <w:tcBorders>
              <w:top w:val="outset" w:sz="6" w:space="0" w:color="auto"/>
              <w:left w:val="outset" w:sz="6" w:space="0" w:color="auto"/>
              <w:bottom w:val="outset" w:sz="6" w:space="0" w:color="auto"/>
              <w:right w:val="outset" w:sz="6" w:space="0" w:color="auto"/>
            </w:tcBorders>
            <w:hideMark/>
          </w:tcPr>
          <w:p w14:paraId="1AE50636" w14:textId="77777777" w:rsidR="004C6DC5" w:rsidRPr="003F5D4F" w:rsidRDefault="004C6DC5" w:rsidP="003C08D9">
            <w:pPr>
              <w:spacing w:after="0" w:line="240" w:lineRule="auto"/>
              <w:rPr>
                <w:rFonts w:ascii="Verdana" w:eastAsia="Times New Roman" w:hAnsi="Verdana" w:cs="Times New Roman"/>
                <w:sz w:val="18"/>
                <w:szCs w:val="18"/>
              </w:rPr>
            </w:pPr>
            <w:r w:rsidRPr="003F5D4F">
              <w:rPr>
                <w:rFonts w:ascii="Verdana" w:eastAsia="Times New Roman" w:hAnsi="Verdana" w:cs="Times New Roman"/>
                <w:sz w:val="18"/>
                <w:szCs w:val="18"/>
              </w:rPr>
              <w:t>Habit disorders (sucking, biting, rocking, etc.)</w:t>
            </w:r>
            <w:r w:rsidRPr="003F5D4F">
              <w:rPr>
                <w:rFonts w:ascii="Verdana" w:eastAsia="Times New Roman" w:hAnsi="Verdana" w:cs="Times New Roman"/>
                <w:sz w:val="18"/>
                <w:szCs w:val="18"/>
              </w:rPr>
              <w:br/>
              <w:t>Conduct disorders (antisocial, destructive, etc.)</w:t>
            </w:r>
            <w:r w:rsidRPr="003F5D4F">
              <w:rPr>
                <w:rFonts w:ascii="Verdana" w:eastAsia="Times New Roman" w:hAnsi="Verdana" w:cs="Times New Roman"/>
                <w:sz w:val="18"/>
                <w:szCs w:val="18"/>
              </w:rPr>
              <w:br/>
              <w:t>Neurotic traits (sleep disorders, speech disorders, inhibition of play)</w:t>
            </w:r>
          </w:p>
        </w:tc>
        <w:tc>
          <w:tcPr>
            <w:tcW w:w="3195" w:type="dxa"/>
            <w:tcBorders>
              <w:top w:val="outset" w:sz="6" w:space="0" w:color="auto"/>
              <w:left w:val="outset" w:sz="6" w:space="0" w:color="auto"/>
              <w:bottom w:val="outset" w:sz="6" w:space="0" w:color="auto"/>
              <w:right w:val="outset" w:sz="6" w:space="0" w:color="auto"/>
            </w:tcBorders>
            <w:hideMark/>
          </w:tcPr>
          <w:p w14:paraId="5F2C07C7" w14:textId="77777777" w:rsidR="004C6DC5" w:rsidRPr="003F5D4F" w:rsidRDefault="004C6DC5" w:rsidP="003C08D9">
            <w:pPr>
              <w:spacing w:after="0" w:line="240" w:lineRule="auto"/>
              <w:rPr>
                <w:rFonts w:ascii="Verdana" w:eastAsia="Times New Roman" w:hAnsi="Verdana" w:cs="Times New Roman"/>
                <w:sz w:val="18"/>
                <w:szCs w:val="18"/>
              </w:rPr>
            </w:pPr>
            <w:r w:rsidRPr="003F5D4F">
              <w:rPr>
                <w:rFonts w:ascii="Verdana" w:eastAsia="Times New Roman" w:hAnsi="Verdana" w:cs="Times New Roman"/>
                <w:sz w:val="18"/>
                <w:szCs w:val="18"/>
              </w:rPr>
              <w:t>Behavior extremes:</w:t>
            </w:r>
          </w:p>
          <w:p w14:paraId="3733460B" w14:textId="77777777" w:rsidR="004C6DC5" w:rsidRPr="003F5D4F" w:rsidRDefault="004C6DC5" w:rsidP="003C08D9">
            <w:pPr>
              <w:numPr>
                <w:ilvl w:val="0"/>
                <w:numId w:val="24"/>
              </w:numPr>
              <w:spacing w:after="0" w:line="240" w:lineRule="auto"/>
              <w:ind w:left="480"/>
              <w:rPr>
                <w:rFonts w:ascii="Verdana" w:eastAsia="Times New Roman" w:hAnsi="Verdana" w:cs="Times New Roman"/>
                <w:sz w:val="18"/>
                <w:szCs w:val="18"/>
              </w:rPr>
            </w:pPr>
            <w:r w:rsidRPr="003F5D4F">
              <w:rPr>
                <w:rFonts w:ascii="Verdana" w:eastAsia="Times New Roman" w:hAnsi="Verdana" w:cs="Times New Roman"/>
                <w:sz w:val="18"/>
                <w:szCs w:val="18"/>
              </w:rPr>
              <w:t>Compliant, passive</w:t>
            </w:r>
          </w:p>
          <w:p w14:paraId="4512EB4A" w14:textId="77777777" w:rsidR="004C6DC5" w:rsidRPr="003F5D4F" w:rsidRDefault="004C6DC5" w:rsidP="003C08D9">
            <w:pPr>
              <w:numPr>
                <w:ilvl w:val="0"/>
                <w:numId w:val="24"/>
              </w:numPr>
              <w:spacing w:after="0" w:line="240" w:lineRule="auto"/>
              <w:ind w:left="480"/>
              <w:rPr>
                <w:rFonts w:ascii="Verdana" w:eastAsia="Times New Roman" w:hAnsi="Verdana" w:cs="Times New Roman"/>
                <w:sz w:val="18"/>
                <w:szCs w:val="18"/>
              </w:rPr>
            </w:pPr>
            <w:r w:rsidRPr="003F5D4F">
              <w:rPr>
                <w:rFonts w:ascii="Verdana" w:eastAsia="Times New Roman" w:hAnsi="Verdana" w:cs="Times New Roman"/>
                <w:sz w:val="18"/>
                <w:szCs w:val="18"/>
              </w:rPr>
              <w:t>Aggressive, demanding</w:t>
            </w:r>
          </w:p>
          <w:p w14:paraId="01D940D1" w14:textId="77777777" w:rsidR="004C6DC5" w:rsidRPr="003F5D4F" w:rsidRDefault="004C6DC5" w:rsidP="003C08D9">
            <w:pPr>
              <w:spacing w:after="0" w:line="240" w:lineRule="auto"/>
              <w:rPr>
                <w:rFonts w:ascii="Verdana" w:eastAsia="Times New Roman" w:hAnsi="Verdana" w:cs="Times New Roman"/>
                <w:sz w:val="18"/>
                <w:szCs w:val="18"/>
              </w:rPr>
            </w:pPr>
            <w:r w:rsidRPr="003F5D4F">
              <w:rPr>
                <w:rFonts w:ascii="Verdana" w:eastAsia="Times New Roman" w:hAnsi="Verdana" w:cs="Times New Roman"/>
                <w:sz w:val="18"/>
                <w:szCs w:val="18"/>
              </w:rPr>
              <w:t>Overly adoptive behavior:</w:t>
            </w:r>
          </w:p>
          <w:p w14:paraId="0698379E" w14:textId="77777777" w:rsidR="004C6DC5" w:rsidRPr="003F5D4F" w:rsidRDefault="004C6DC5" w:rsidP="003C08D9">
            <w:pPr>
              <w:numPr>
                <w:ilvl w:val="0"/>
                <w:numId w:val="25"/>
              </w:numPr>
              <w:spacing w:after="0" w:line="240" w:lineRule="auto"/>
              <w:ind w:left="480"/>
              <w:rPr>
                <w:rFonts w:ascii="Verdana" w:eastAsia="Times New Roman" w:hAnsi="Verdana" w:cs="Times New Roman"/>
                <w:sz w:val="18"/>
                <w:szCs w:val="18"/>
              </w:rPr>
            </w:pPr>
            <w:r w:rsidRPr="003F5D4F">
              <w:rPr>
                <w:rFonts w:ascii="Verdana" w:eastAsia="Times New Roman" w:hAnsi="Verdana" w:cs="Times New Roman"/>
                <w:sz w:val="18"/>
                <w:szCs w:val="18"/>
              </w:rPr>
              <w:t>Inappropriately adult</w:t>
            </w:r>
          </w:p>
          <w:p w14:paraId="189A69E4" w14:textId="77777777" w:rsidR="004C6DC5" w:rsidRPr="003F5D4F" w:rsidRDefault="004C6DC5" w:rsidP="003C08D9">
            <w:pPr>
              <w:numPr>
                <w:ilvl w:val="0"/>
                <w:numId w:val="25"/>
              </w:numPr>
              <w:spacing w:after="0" w:line="240" w:lineRule="auto"/>
              <w:ind w:left="480"/>
              <w:rPr>
                <w:rFonts w:ascii="Verdana" w:eastAsia="Times New Roman" w:hAnsi="Verdana" w:cs="Times New Roman"/>
                <w:sz w:val="18"/>
                <w:szCs w:val="18"/>
              </w:rPr>
            </w:pPr>
            <w:r w:rsidRPr="003F5D4F">
              <w:rPr>
                <w:rFonts w:ascii="Verdana" w:eastAsia="Times New Roman" w:hAnsi="Verdana" w:cs="Times New Roman"/>
                <w:sz w:val="18"/>
                <w:szCs w:val="18"/>
              </w:rPr>
              <w:t>Inappropriately infant</w:t>
            </w:r>
          </w:p>
        </w:tc>
      </w:tr>
    </w:tbl>
    <w:p w14:paraId="19DC85A1" w14:textId="77777777" w:rsidR="004C6DC5" w:rsidRDefault="004C6DC5" w:rsidP="003C08D9">
      <w:pPr>
        <w:spacing w:after="0"/>
        <w:rPr>
          <w:rFonts w:ascii="Verdana" w:hAnsi="Verdana"/>
        </w:rPr>
      </w:pPr>
    </w:p>
    <w:p w14:paraId="3BFF281D" w14:textId="77777777" w:rsidR="00CB7F7A" w:rsidRDefault="00CB7F7A" w:rsidP="003C08D9">
      <w:pPr>
        <w:spacing w:after="0"/>
        <w:rPr>
          <w:rFonts w:ascii="Verdana" w:hAnsi="Verdana"/>
        </w:rPr>
      </w:pPr>
    </w:p>
    <w:p w14:paraId="46B2A3F8" w14:textId="77777777" w:rsidR="00CB7F7A" w:rsidRDefault="00CB7F7A" w:rsidP="003C08D9">
      <w:pPr>
        <w:spacing w:after="0"/>
        <w:rPr>
          <w:rFonts w:ascii="Verdana" w:hAnsi="Verdana"/>
        </w:rPr>
      </w:pPr>
    </w:p>
    <w:p w14:paraId="4E494D37" w14:textId="77777777" w:rsidR="00CB7F7A" w:rsidRDefault="00CB7F7A" w:rsidP="003C08D9">
      <w:pPr>
        <w:spacing w:after="0"/>
        <w:rPr>
          <w:rFonts w:ascii="Verdana" w:hAnsi="Verdana"/>
        </w:rPr>
      </w:pPr>
    </w:p>
    <w:p w14:paraId="6D2414F0" w14:textId="77777777" w:rsidR="00CB7F7A" w:rsidRDefault="00CB7F7A" w:rsidP="003C08D9">
      <w:pPr>
        <w:spacing w:after="0"/>
        <w:rPr>
          <w:rFonts w:ascii="Verdana" w:hAnsi="Verdana"/>
        </w:rPr>
      </w:pPr>
    </w:p>
    <w:p w14:paraId="1C4432DA" w14:textId="77777777" w:rsidR="00CB7F7A" w:rsidRDefault="00CB7F7A" w:rsidP="003C08D9">
      <w:pPr>
        <w:spacing w:after="0"/>
        <w:rPr>
          <w:rFonts w:ascii="Verdana" w:hAnsi="Verdana"/>
        </w:rPr>
      </w:pPr>
    </w:p>
    <w:p w14:paraId="7F5F8BD1" w14:textId="77777777" w:rsidR="00CB7F7A" w:rsidRDefault="00CB7F7A" w:rsidP="003C08D9">
      <w:pPr>
        <w:spacing w:after="0"/>
        <w:rPr>
          <w:rFonts w:ascii="Verdana" w:hAnsi="Verdana"/>
        </w:rPr>
      </w:pPr>
    </w:p>
    <w:p w14:paraId="0F83BABA" w14:textId="77777777" w:rsidR="000C376F" w:rsidRDefault="000C376F" w:rsidP="003C08D9">
      <w:pPr>
        <w:spacing w:after="0"/>
        <w:rPr>
          <w:rFonts w:ascii="Verdana" w:hAnsi="Verdana"/>
        </w:rPr>
      </w:pPr>
    </w:p>
    <w:p w14:paraId="4B9F3754" w14:textId="77777777" w:rsidR="008C3A42" w:rsidRDefault="008C3A42" w:rsidP="003C08D9">
      <w:pPr>
        <w:spacing w:after="0"/>
        <w:rPr>
          <w:rFonts w:ascii="Verdana" w:hAnsi="Verdana"/>
        </w:rPr>
      </w:pPr>
    </w:p>
    <w:p w14:paraId="361A6F7A" w14:textId="77777777" w:rsidR="008C3A42" w:rsidRDefault="008C3A42" w:rsidP="003C08D9">
      <w:pPr>
        <w:spacing w:after="0"/>
        <w:rPr>
          <w:rFonts w:ascii="Verdana" w:hAnsi="Verdana"/>
        </w:rPr>
      </w:pPr>
    </w:p>
    <w:p w14:paraId="2F336C9E" w14:textId="77777777" w:rsidR="008C3A42" w:rsidRDefault="008C3A42" w:rsidP="003C08D9">
      <w:pPr>
        <w:spacing w:after="0"/>
        <w:rPr>
          <w:rFonts w:ascii="Verdana" w:hAnsi="Verdana"/>
        </w:rPr>
      </w:pPr>
    </w:p>
    <w:p w14:paraId="62DAC64F" w14:textId="77777777" w:rsidR="008C3A42" w:rsidRDefault="008C3A42" w:rsidP="003C08D9">
      <w:pPr>
        <w:spacing w:after="0"/>
        <w:rPr>
          <w:rFonts w:ascii="Verdana" w:hAnsi="Verdana"/>
        </w:rPr>
      </w:pPr>
    </w:p>
    <w:p w14:paraId="7DF6A787" w14:textId="77777777" w:rsidR="00EB3758" w:rsidRDefault="000C376F" w:rsidP="002C071A">
      <w:pPr>
        <w:shd w:val="clear" w:color="auto" w:fill="FFFFFF"/>
        <w:spacing w:after="0" w:line="240" w:lineRule="auto"/>
        <w:jc w:val="center"/>
        <w:rPr>
          <w:rFonts w:ascii="Verdana" w:hAnsi="Verdana"/>
          <w:b/>
          <w:color w:val="2E74B5" w:themeColor="accent1" w:themeShade="BF"/>
          <w:sz w:val="28"/>
          <w:szCs w:val="28"/>
          <w:u w:val="single"/>
        </w:rPr>
      </w:pPr>
      <w:r w:rsidRPr="002C071A">
        <w:rPr>
          <w:rFonts w:ascii="Verdana" w:hAnsi="Verdana"/>
          <w:b/>
          <w:color w:val="2E74B5" w:themeColor="accent1" w:themeShade="BF"/>
          <w:sz w:val="28"/>
          <w:szCs w:val="28"/>
          <w:u w:val="single"/>
        </w:rPr>
        <w:lastRenderedPageBreak/>
        <w:t>Appendix B – Grooming Behavior</w:t>
      </w:r>
    </w:p>
    <w:p w14:paraId="7A85D648" w14:textId="77777777" w:rsidR="00CB7F7A" w:rsidRDefault="00CB7F7A" w:rsidP="00CB7F7A">
      <w:pPr>
        <w:shd w:val="clear" w:color="auto" w:fill="FFFFFF"/>
        <w:spacing w:after="0" w:line="240" w:lineRule="auto"/>
        <w:jc w:val="both"/>
        <w:rPr>
          <w:rFonts w:ascii="Verdana" w:hAnsi="Verdana"/>
        </w:rPr>
      </w:pPr>
    </w:p>
    <w:p w14:paraId="7B7A8C40" w14:textId="0527A15C" w:rsidR="000C376F" w:rsidRDefault="000C376F" w:rsidP="002C071A">
      <w:pPr>
        <w:shd w:val="clear" w:color="auto" w:fill="FFFFFF"/>
        <w:spacing w:after="0" w:line="240" w:lineRule="auto"/>
        <w:jc w:val="both"/>
        <w:rPr>
          <w:rFonts w:ascii="Verdana" w:hAnsi="Verdana"/>
        </w:rPr>
      </w:pPr>
      <w:r>
        <w:rPr>
          <w:rFonts w:ascii="Verdana" w:hAnsi="Verdana"/>
        </w:rPr>
        <w:t xml:space="preserve">Grooming </w:t>
      </w:r>
      <w:r w:rsidRPr="004F73BB">
        <w:rPr>
          <w:rFonts w:ascii="Verdana" w:hAnsi="Verdana"/>
        </w:rPr>
        <w:t>is when someone builds a relationship, trust</w:t>
      </w:r>
      <w:r w:rsidR="00F156AE">
        <w:rPr>
          <w:rFonts w:ascii="Verdana" w:hAnsi="Verdana"/>
        </w:rPr>
        <w:t>,</w:t>
      </w:r>
      <w:r w:rsidRPr="004F73BB">
        <w:rPr>
          <w:rFonts w:ascii="Verdana" w:hAnsi="Verdana"/>
        </w:rPr>
        <w:t xml:space="preserve"> and emotional connection with a child or young person so they can manipulate, exploit and abuse them.</w:t>
      </w:r>
      <w:r w:rsidR="00B92F97">
        <w:rPr>
          <w:rFonts w:ascii="Verdana" w:hAnsi="Verdana"/>
        </w:rPr>
        <w:t xml:space="preserve"> </w:t>
      </w:r>
    </w:p>
    <w:p w14:paraId="27637C72" w14:textId="77777777" w:rsidR="00CB7F7A" w:rsidRDefault="00CB7F7A" w:rsidP="00CB7F7A">
      <w:pPr>
        <w:shd w:val="clear" w:color="auto" w:fill="FFFFFF"/>
        <w:spacing w:after="0" w:line="240" w:lineRule="auto"/>
        <w:jc w:val="both"/>
        <w:rPr>
          <w:rFonts w:ascii="Verdana" w:hAnsi="Verdana"/>
        </w:rPr>
      </w:pPr>
    </w:p>
    <w:p w14:paraId="2EA9EB5F" w14:textId="584E752E" w:rsidR="000C376F" w:rsidRDefault="000C376F" w:rsidP="002C071A">
      <w:pPr>
        <w:shd w:val="clear" w:color="auto" w:fill="FFFFFF"/>
        <w:spacing w:after="0" w:line="240" w:lineRule="auto"/>
        <w:jc w:val="both"/>
        <w:rPr>
          <w:rFonts w:ascii="Verdana" w:hAnsi="Verdana"/>
        </w:rPr>
      </w:pPr>
      <w:r>
        <w:rPr>
          <w:rFonts w:ascii="Verdana" w:hAnsi="Verdana"/>
        </w:rPr>
        <w:t xml:space="preserve">Here are some common characteristics of someone attempting to </w:t>
      </w:r>
      <w:r w:rsidR="009C34A4">
        <w:rPr>
          <w:rFonts w:ascii="Verdana" w:hAnsi="Verdana"/>
        </w:rPr>
        <w:t>"</w:t>
      </w:r>
      <w:r>
        <w:rPr>
          <w:rFonts w:ascii="Verdana" w:hAnsi="Verdana"/>
        </w:rPr>
        <w:t>groom</w:t>
      </w:r>
      <w:r w:rsidR="009C34A4">
        <w:rPr>
          <w:rFonts w:ascii="Verdana" w:hAnsi="Verdana"/>
        </w:rPr>
        <w:t>"</w:t>
      </w:r>
      <w:r>
        <w:rPr>
          <w:rFonts w:ascii="Verdana" w:hAnsi="Verdana"/>
        </w:rPr>
        <w:t xml:space="preserve"> a child.</w:t>
      </w:r>
    </w:p>
    <w:p w14:paraId="47B759B4" w14:textId="77777777" w:rsidR="00CB7F7A" w:rsidRDefault="00CB7F7A" w:rsidP="00CB7F7A">
      <w:pPr>
        <w:shd w:val="clear" w:color="auto" w:fill="FFFFFF"/>
        <w:spacing w:after="0" w:line="240" w:lineRule="auto"/>
        <w:jc w:val="both"/>
        <w:rPr>
          <w:rFonts w:ascii="Verdana" w:hAnsi="Verdana"/>
        </w:rPr>
      </w:pPr>
    </w:p>
    <w:p w14:paraId="5FF91F16" w14:textId="77777777" w:rsidR="000C376F" w:rsidRDefault="000C376F" w:rsidP="002C071A">
      <w:pPr>
        <w:pStyle w:val="ListParagraph"/>
        <w:numPr>
          <w:ilvl w:val="0"/>
          <w:numId w:val="41"/>
        </w:numPr>
        <w:shd w:val="clear" w:color="auto" w:fill="FFFFFF"/>
        <w:spacing w:after="0" w:line="240" w:lineRule="auto"/>
        <w:jc w:val="both"/>
        <w:rPr>
          <w:rFonts w:ascii="Verdana" w:hAnsi="Verdana"/>
        </w:rPr>
      </w:pPr>
      <w:r w:rsidRPr="002C071A">
        <w:rPr>
          <w:rFonts w:ascii="Verdana" w:hAnsi="Verdana"/>
        </w:rPr>
        <w:t>Molesters often refer to their intended victims by pet names and use gifts to foster exclusivity and build a relationship while starting the practice of keeping secrets.</w:t>
      </w:r>
    </w:p>
    <w:p w14:paraId="732A80E1" w14:textId="77777777" w:rsidR="000C376F" w:rsidRDefault="000C376F" w:rsidP="002C071A">
      <w:pPr>
        <w:pStyle w:val="ListParagraph"/>
        <w:shd w:val="clear" w:color="auto" w:fill="FFFFFF"/>
        <w:spacing w:after="0" w:line="240" w:lineRule="auto"/>
        <w:jc w:val="both"/>
        <w:rPr>
          <w:rFonts w:ascii="Verdana" w:hAnsi="Verdana"/>
        </w:rPr>
      </w:pPr>
    </w:p>
    <w:p w14:paraId="409F3B8A" w14:textId="1595E9A0" w:rsidR="000C376F" w:rsidRDefault="000C376F" w:rsidP="002C071A">
      <w:pPr>
        <w:pStyle w:val="ListParagraph"/>
        <w:numPr>
          <w:ilvl w:val="0"/>
          <w:numId w:val="41"/>
        </w:numPr>
        <w:shd w:val="clear" w:color="auto" w:fill="FFFFFF"/>
        <w:spacing w:after="0" w:line="240" w:lineRule="auto"/>
        <w:jc w:val="both"/>
        <w:rPr>
          <w:rFonts w:ascii="Verdana" w:hAnsi="Verdana"/>
        </w:rPr>
      </w:pPr>
      <w:r w:rsidRPr="002C071A">
        <w:rPr>
          <w:rFonts w:ascii="Verdana" w:hAnsi="Verdana"/>
        </w:rPr>
        <w:t>The molester might begin to spend time with the victim outside of the regular program or schedule, contacting parents to become involved in a child</w:t>
      </w:r>
      <w:r w:rsidR="009C34A4">
        <w:rPr>
          <w:rFonts w:ascii="Verdana" w:hAnsi="Verdana"/>
        </w:rPr>
        <w:t>'</w:t>
      </w:r>
      <w:r w:rsidRPr="002C071A">
        <w:rPr>
          <w:rFonts w:ascii="Verdana" w:hAnsi="Verdana"/>
        </w:rPr>
        <w:t xml:space="preserve">s life in some capacity, like babysitting. For this reason, many parents are shocked after abuse comes to light simply because the abuser seemed so good – too good to be true, in fact. </w:t>
      </w:r>
    </w:p>
    <w:p w14:paraId="37BBE417" w14:textId="77777777" w:rsidR="000C376F" w:rsidRPr="002C071A" w:rsidRDefault="000C376F" w:rsidP="002C071A">
      <w:pPr>
        <w:pStyle w:val="ListParagraph"/>
        <w:spacing w:after="0"/>
        <w:jc w:val="both"/>
        <w:rPr>
          <w:rFonts w:ascii="Verdana" w:hAnsi="Verdana"/>
        </w:rPr>
      </w:pPr>
    </w:p>
    <w:p w14:paraId="3E2A20B8" w14:textId="244A5F93" w:rsidR="000C376F" w:rsidRDefault="000C376F" w:rsidP="00CB7F7A">
      <w:pPr>
        <w:numPr>
          <w:ilvl w:val="0"/>
          <w:numId w:val="41"/>
        </w:numPr>
        <w:spacing w:after="0" w:line="240" w:lineRule="auto"/>
        <w:jc w:val="both"/>
        <w:rPr>
          <w:rFonts w:ascii="Verdana" w:hAnsi="Verdana"/>
        </w:rPr>
      </w:pPr>
      <w:r w:rsidRPr="004F73BB">
        <w:rPr>
          <w:rFonts w:ascii="Verdana" w:hAnsi="Verdana"/>
        </w:rPr>
        <w:t>Inevitably, the favoritism is not enough to keep the victim, and the abuser resorts to threats—threats that play off of a child</w:t>
      </w:r>
      <w:r w:rsidR="009C34A4">
        <w:rPr>
          <w:rFonts w:ascii="Verdana" w:hAnsi="Verdana"/>
        </w:rPr>
        <w:t>'</w:t>
      </w:r>
      <w:r w:rsidRPr="004F73BB">
        <w:rPr>
          <w:rFonts w:ascii="Verdana" w:hAnsi="Verdana"/>
        </w:rPr>
        <w:t>s guilt over the sexual contact.</w:t>
      </w:r>
    </w:p>
    <w:p w14:paraId="71360EEE" w14:textId="77777777" w:rsidR="000C376F" w:rsidRDefault="000C376F" w:rsidP="002C071A">
      <w:pPr>
        <w:pStyle w:val="ListParagraph"/>
        <w:spacing w:after="0"/>
        <w:jc w:val="both"/>
        <w:rPr>
          <w:rFonts w:ascii="Verdana" w:hAnsi="Verdana"/>
        </w:rPr>
      </w:pPr>
    </w:p>
    <w:p w14:paraId="41E7A35E" w14:textId="47AE6567" w:rsidR="000C376F" w:rsidRDefault="000C376F" w:rsidP="00CB7F7A">
      <w:pPr>
        <w:numPr>
          <w:ilvl w:val="0"/>
          <w:numId w:val="41"/>
        </w:numPr>
        <w:tabs>
          <w:tab w:val="left" w:pos="4770"/>
        </w:tabs>
        <w:spacing w:after="0" w:line="240" w:lineRule="auto"/>
        <w:jc w:val="both"/>
        <w:rPr>
          <w:rFonts w:ascii="Verdana" w:hAnsi="Verdana"/>
        </w:rPr>
      </w:pPr>
      <w:r w:rsidRPr="004F73BB">
        <w:rPr>
          <w:rFonts w:ascii="Verdana" w:hAnsi="Verdana"/>
        </w:rPr>
        <w:t>During the grooming process and abuse itself, victims often begin to show tell-tale signs</w:t>
      </w:r>
      <w:r w:rsidR="00F156AE">
        <w:rPr>
          <w:rFonts w:ascii="Verdana" w:hAnsi="Verdana"/>
        </w:rPr>
        <w:t>,</w:t>
      </w:r>
      <w:r w:rsidRPr="004F73BB">
        <w:rPr>
          <w:rFonts w:ascii="Verdana" w:hAnsi="Verdana"/>
        </w:rPr>
        <w:t xml:space="preserve"> including:</w:t>
      </w:r>
    </w:p>
    <w:p w14:paraId="6E731DFE" w14:textId="77777777" w:rsidR="00CB7F7A" w:rsidRDefault="00CB7F7A" w:rsidP="00CB7F7A">
      <w:pPr>
        <w:pStyle w:val="ListParagraph"/>
        <w:spacing w:after="0"/>
        <w:rPr>
          <w:rFonts w:ascii="Verdana" w:hAnsi="Verdana"/>
        </w:rPr>
      </w:pPr>
    </w:p>
    <w:p w14:paraId="5152991A" w14:textId="77777777" w:rsidR="000C376F" w:rsidRPr="004F73BB" w:rsidRDefault="000C376F" w:rsidP="002C071A">
      <w:pPr>
        <w:numPr>
          <w:ilvl w:val="1"/>
          <w:numId w:val="41"/>
        </w:numPr>
        <w:spacing w:after="0" w:line="240" w:lineRule="auto"/>
        <w:jc w:val="both"/>
        <w:rPr>
          <w:rFonts w:ascii="Verdana" w:hAnsi="Verdana"/>
        </w:rPr>
      </w:pPr>
      <w:r w:rsidRPr="004F73BB">
        <w:rPr>
          <w:rFonts w:ascii="Verdana" w:hAnsi="Verdana"/>
        </w:rPr>
        <w:t xml:space="preserve">Sexual behaviors or strong sexual language that is too adult for their age. </w:t>
      </w:r>
    </w:p>
    <w:p w14:paraId="68C84FC9" w14:textId="77777777" w:rsidR="000C376F" w:rsidRPr="004F73BB" w:rsidRDefault="000C376F" w:rsidP="002C071A">
      <w:pPr>
        <w:numPr>
          <w:ilvl w:val="1"/>
          <w:numId w:val="41"/>
        </w:numPr>
        <w:spacing w:after="0" w:line="240" w:lineRule="auto"/>
        <w:jc w:val="both"/>
        <w:rPr>
          <w:rFonts w:ascii="Verdana" w:hAnsi="Verdana"/>
        </w:rPr>
      </w:pPr>
      <w:r w:rsidRPr="004F73BB">
        <w:rPr>
          <w:rFonts w:ascii="Verdana" w:hAnsi="Verdana"/>
        </w:rPr>
        <w:t xml:space="preserve">Many children feel at fault after the abuse and begin to suffer guilt and depression, even resorting to self-harm. </w:t>
      </w:r>
    </w:p>
    <w:p w14:paraId="67A9CDF3" w14:textId="7FBF8D1D" w:rsidR="000C376F" w:rsidRPr="004F73BB" w:rsidRDefault="000C376F" w:rsidP="002C071A">
      <w:pPr>
        <w:numPr>
          <w:ilvl w:val="1"/>
          <w:numId w:val="41"/>
        </w:numPr>
        <w:spacing w:after="0" w:line="240" w:lineRule="auto"/>
        <w:jc w:val="both"/>
        <w:rPr>
          <w:rFonts w:ascii="Verdana" w:hAnsi="Verdana"/>
        </w:rPr>
      </w:pPr>
      <w:r w:rsidRPr="004F73BB">
        <w:rPr>
          <w:rFonts w:ascii="Verdana" w:hAnsi="Verdana"/>
        </w:rPr>
        <w:t>Also</w:t>
      </w:r>
      <w:r w:rsidR="00F156AE">
        <w:rPr>
          <w:rFonts w:ascii="Verdana" w:hAnsi="Verdana"/>
        </w:rPr>
        <w:t>,</w:t>
      </w:r>
      <w:r w:rsidRPr="004F73BB">
        <w:rPr>
          <w:rFonts w:ascii="Verdana" w:hAnsi="Verdana"/>
        </w:rPr>
        <w:t xml:space="preserve"> look for cuts and scratches or other self-inflicted injuries.</w:t>
      </w:r>
    </w:p>
    <w:p w14:paraId="784ECDBF" w14:textId="77777777" w:rsidR="000C376F" w:rsidRPr="002C071A" w:rsidRDefault="000C376F" w:rsidP="002C071A">
      <w:pPr>
        <w:pStyle w:val="ListParagraph"/>
        <w:shd w:val="clear" w:color="auto" w:fill="FFFFFF"/>
        <w:spacing w:after="0" w:line="240" w:lineRule="auto"/>
        <w:ind w:left="1440"/>
        <w:rPr>
          <w:rFonts w:ascii="Verdana" w:hAnsi="Verdana"/>
        </w:rPr>
      </w:pPr>
    </w:p>
    <w:p w14:paraId="02381CDD" w14:textId="77777777" w:rsidR="000C376F" w:rsidRPr="002C071A" w:rsidRDefault="000C376F" w:rsidP="003C08D9">
      <w:pPr>
        <w:spacing w:after="0"/>
        <w:jc w:val="both"/>
        <w:rPr>
          <w:rFonts w:ascii="Verdana" w:hAnsi="Verdana"/>
        </w:rPr>
      </w:pPr>
    </w:p>
    <w:p w14:paraId="3DB80328" w14:textId="77777777" w:rsidR="000C376F" w:rsidRPr="002C071A" w:rsidRDefault="000C376F" w:rsidP="003C08D9">
      <w:pPr>
        <w:spacing w:after="0"/>
        <w:ind w:left="3240"/>
        <w:jc w:val="both"/>
        <w:rPr>
          <w:rFonts w:ascii="Verdana" w:hAnsi="Verdana"/>
        </w:rPr>
      </w:pPr>
    </w:p>
    <w:p w14:paraId="575DEA34" w14:textId="77777777" w:rsidR="000C376F" w:rsidRPr="002C071A" w:rsidRDefault="000C376F" w:rsidP="003C08D9">
      <w:pPr>
        <w:spacing w:after="0"/>
        <w:ind w:left="3240"/>
        <w:jc w:val="both"/>
        <w:rPr>
          <w:rFonts w:ascii="Verdana" w:hAnsi="Verdana"/>
        </w:rPr>
      </w:pPr>
    </w:p>
    <w:p w14:paraId="48EEA11C" w14:textId="77777777" w:rsidR="000C376F" w:rsidRPr="002C071A" w:rsidRDefault="000C376F" w:rsidP="003C08D9">
      <w:pPr>
        <w:spacing w:after="0"/>
        <w:ind w:left="3600"/>
        <w:jc w:val="both"/>
        <w:rPr>
          <w:rFonts w:ascii="Verdana" w:hAnsi="Verdana"/>
        </w:rPr>
      </w:pPr>
    </w:p>
    <w:p w14:paraId="05A78F4F" w14:textId="77777777" w:rsidR="000C376F" w:rsidRPr="002C071A" w:rsidRDefault="000C376F" w:rsidP="003C08D9">
      <w:pPr>
        <w:spacing w:after="0"/>
        <w:jc w:val="both"/>
        <w:rPr>
          <w:rFonts w:ascii="Verdana" w:hAnsi="Verdana"/>
        </w:rPr>
      </w:pPr>
    </w:p>
    <w:p w14:paraId="08317EE7" w14:textId="1070E9B4" w:rsidR="000C376F" w:rsidRDefault="000C376F" w:rsidP="002C071A">
      <w:pPr>
        <w:pStyle w:val="ListParagraph"/>
        <w:shd w:val="clear" w:color="auto" w:fill="FFFFFF"/>
        <w:spacing w:after="0" w:line="240" w:lineRule="auto"/>
        <w:rPr>
          <w:rFonts w:ascii="Verdana" w:hAnsi="Verdana"/>
        </w:rPr>
      </w:pPr>
    </w:p>
    <w:p w14:paraId="56C26040" w14:textId="33246BF1" w:rsidR="00BE1289" w:rsidRDefault="00BE1289" w:rsidP="002C071A">
      <w:pPr>
        <w:pStyle w:val="ListParagraph"/>
        <w:shd w:val="clear" w:color="auto" w:fill="FFFFFF"/>
        <w:spacing w:after="0" w:line="240" w:lineRule="auto"/>
        <w:rPr>
          <w:rFonts w:ascii="Verdana" w:hAnsi="Verdana"/>
        </w:rPr>
      </w:pPr>
    </w:p>
    <w:p w14:paraId="174DDDA9" w14:textId="3E86EF39" w:rsidR="00BE1289" w:rsidRDefault="00BE1289" w:rsidP="002C071A">
      <w:pPr>
        <w:pStyle w:val="ListParagraph"/>
        <w:shd w:val="clear" w:color="auto" w:fill="FFFFFF"/>
        <w:spacing w:after="0" w:line="240" w:lineRule="auto"/>
        <w:rPr>
          <w:rFonts w:ascii="Verdana" w:hAnsi="Verdana"/>
        </w:rPr>
      </w:pPr>
    </w:p>
    <w:p w14:paraId="59942D21" w14:textId="6F6C2526" w:rsidR="00BE1289" w:rsidRDefault="00BE1289" w:rsidP="002C071A">
      <w:pPr>
        <w:pStyle w:val="ListParagraph"/>
        <w:shd w:val="clear" w:color="auto" w:fill="FFFFFF"/>
        <w:spacing w:after="0" w:line="240" w:lineRule="auto"/>
        <w:rPr>
          <w:rFonts w:ascii="Verdana" w:hAnsi="Verdana"/>
        </w:rPr>
      </w:pPr>
    </w:p>
    <w:p w14:paraId="22DA0BB5" w14:textId="60BA0B94" w:rsidR="00BE1289" w:rsidRDefault="00BE1289" w:rsidP="002C071A">
      <w:pPr>
        <w:pStyle w:val="ListParagraph"/>
        <w:shd w:val="clear" w:color="auto" w:fill="FFFFFF"/>
        <w:spacing w:after="0" w:line="240" w:lineRule="auto"/>
        <w:rPr>
          <w:rFonts w:ascii="Verdana" w:hAnsi="Verdana"/>
        </w:rPr>
      </w:pPr>
    </w:p>
    <w:p w14:paraId="5C5B0DA6" w14:textId="24673773" w:rsidR="00BE1289" w:rsidRDefault="00BE1289" w:rsidP="002C071A">
      <w:pPr>
        <w:pStyle w:val="ListParagraph"/>
        <w:shd w:val="clear" w:color="auto" w:fill="FFFFFF"/>
        <w:spacing w:after="0" w:line="240" w:lineRule="auto"/>
        <w:rPr>
          <w:rFonts w:ascii="Verdana" w:hAnsi="Verdana"/>
        </w:rPr>
      </w:pPr>
    </w:p>
    <w:p w14:paraId="26C6FFAF" w14:textId="4DE730DC" w:rsidR="00BE1289" w:rsidRDefault="00BE1289" w:rsidP="002C071A">
      <w:pPr>
        <w:pStyle w:val="ListParagraph"/>
        <w:shd w:val="clear" w:color="auto" w:fill="FFFFFF"/>
        <w:spacing w:after="0" w:line="240" w:lineRule="auto"/>
        <w:rPr>
          <w:rFonts w:ascii="Verdana" w:hAnsi="Verdana"/>
        </w:rPr>
      </w:pPr>
    </w:p>
    <w:p w14:paraId="394A504C" w14:textId="4F8EA3D2" w:rsidR="00BE1289" w:rsidRDefault="00BE1289" w:rsidP="002C071A">
      <w:pPr>
        <w:pStyle w:val="ListParagraph"/>
        <w:shd w:val="clear" w:color="auto" w:fill="FFFFFF"/>
        <w:spacing w:after="0" w:line="240" w:lineRule="auto"/>
        <w:rPr>
          <w:rFonts w:ascii="Verdana" w:hAnsi="Verdana"/>
        </w:rPr>
      </w:pPr>
    </w:p>
    <w:p w14:paraId="2E2F895B" w14:textId="7C54A1DA" w:rsidR="00BE1289" w:rsidRDefault="00BE1289" w:rsidP="002C071A">
      <w:pPr>
        <w:pStyle w:val="ListParagraph"/>
        <w:shd w:val="clear" w:color="auto" w:fill="FFFFFF"/>
        <w:spacing w:after="0" w:line="240" w:lineRule="auto"/>
        <w:rPr>
          <w:rFonts w:ascii="Verdana" w:hAnsi="Verdana"/>
        </w:rPr>
      </w:pPr>
    </w:p>
    <w:p w14:paraId="55D20FD2" w14:textId="7B695D1F" w:rsidR="00BE1289" w:rsidRDefault="00BE1289" w:rsidP="002C071A">
      <w:pPr>
        <w:pStyle w:val="ListParagraph"/>
        <w:shd w:val="clear" w:color="auto" w:fill="FFFFFF"/>
        <w:spacing w:after="0" w:line="240" w:lineRule="auto"/>
        <w:rPr>
          <w:rFonts w:ascii="Verdana" w:hAnsi="Verdana"/>
        </w:rPr>
      </w:pPr>
    </w:p>
    <w:p w14:paraId="142672E3" w14:textId="0072ABAC" w:rsidR="00BE1289" w:rsidRDefault="00BE1289" w:rsidP="002C071A">
      <w:pPr>
        <w:pStyle w:val="ListParagraph"/>
        <w:shd w:val="clear" w:color="auto" w:fill="FFFFFF"/>
        <w:spacing w:after="0" w:line="240" w:lineRule="auto"/>
        <w:rPr>
          <w:rFonts w:ascii="Verdana" w:hAnsi="Verdana"/>
        </w:rPr>
      </w:pPr>
    </w:p>
    <w:p w14:paraId="4A30A207" w14:textId="6B1EF745" w:rsidR="00BE1289" w:rsidRDefault="00BE1289" w:rsidP="002C071A">
      <w:pPr>
        <w:pStyle w:val="ListParagraph"/>
        <w:shd w:val="clear" w:color="auto" w:fill="FFFFFF"/>
        <w:spacing w:after="0" w:line="240" w:lineRule="auto"/>
        <w:rPr>
          <w:rFonts w:ascii="Verdana" w:hAnsi="Verdana"/>
        </w:rPr>
      </w:pPr>
    </w:p>
    <w:p w14:paraId="3AE32298" w14:textId="77777777" w:rsidR="00BE1289" w:rsidRDefault="00BE1289" w:rsidP="00BE1289">
      <w:pPr>
        <w:shd w:val="clear" w:color="auto" w:fill="FFFFFF"/>
        <w:spacing w:after="0" w:line="240" w:lineRule="auto"/>
        <w:jc w:val="center"/>
        <w:rPr>
          <w:rFonts w:ascii="Verdana" w:hAnsi="Verdana"/>
          <w:b/>
          <w:color w:val="2E74B5" w:themeColor="accent1" w:themeShade="BF"/>
          <w:sz w:val="28"/>
          <w:szCs w:val="28"/>
          <w:u w:val="single"/>
        </w:rPr>
      </w:pPr>
      <w:r w:rsidRPr="002C071A">
        <w:rPr>
          <w:rFonts w:ascii="Verdana" w:hAnsi="Verdana"/>
          <w:b/>
          <w:color w:val="2E74B5" w:themeColor="accent1" w:themeShade="BF"/>
          <w:sz w:val="28"/>
          <w:szCs w:val="28"/>
          <w:u w:val="single"/>
        </w:rPr>
        <w:lastRenderedPageBreak/>
        <w:t xml:space="preserve">Appendix </w:t>
      </w:r>
      <w:r>
        <w:rPr>
          <w:rFonts w:ascii="Verdana" w:hAnsi="Verdana"/>
          <w:b/>
          <w:color w:val="2E74B5" w:themeColor="accent1" w:themeShade="BF"/>
          <w:sz w:val="28"/>
          <w:szCs w:val="28"/>
          <w:u w:val="single"/>
        </w:rPr>
        <w:t>C</w:t>
      </w:r>
      <w:r w:rsidRPr="002C071A">
        <w:rPr>
          <w:rFonts w:ascii="Verdana" w:hAnsi="Verdana"/>
          <w:b/>
          <w:color w:val="2E74B5" w:themeColor="accent1" w:themeShade="BF"/>
          <w:sz w:val="28"/>
          <w:szCs w:val="28"/>
          <w:u w:val="single"/>
        </w:rPr>
        <w:t xml:space="preserve"> – </w:t>
      </w:r>
      <w:r>
        <w:rPr>
          <w:rFonts w:ascii="Verdana" w:hAnsi="Verdana"/>
          <w:b/>
          <w:color w:val="2E74B5" w:themeColor="accent1" w:themeShade="BF"/>
          <w:sz w:val="28"/>
          <w:szCs w:val="28"/>
          <w:u w:val="single"/>
        </w:rPr>
        <w:t xml:space="preserve">Frequently Asked Questions Concerning the Model Policy </w:t>
      </w:r>
    </w:p>
    <w:p w14:paraId="69AC3790" w14:textId="77777777" w:rsidR="00BE1289" w:rsidRDefault="00BE1289" w:rsidP="00BE1289">
      <w:pPr>
        <w:shd w:val="clear" w:color="auto" w:fill="FFFFFF"/>
        <w:spacing w:after="0" w:line="240" w:lineRule="auto"/>
        <w:jc w:val="center"/>
        <w:rPr>
          <w:rFonts w:ascii="Verdana" w:hAnsi="Verdana"/>
          <w:b/>
          <w:color w:val="2E74B5" w:themeColor="accent1" w:themeShade="BF"/>
          <w:sz w:val="28"/>
          <w:szCs w:val="28"/>
          <w:u w:val="single"/>
        </w:rPr>
      </w:pPr>
    </w:p>
    <w:p w14:paraId="0806E910" w14:textId="77777777" w:rsidR="00BE1289" w:rsidRPr="002E35B2" w:rsidRDefault="00BE1289" w:rsidP="00BE1289">
      <w:pPr>
        <w:pStyle w:val="ListParagraph"/>
        <w:numPr>
          <w:ilvl w:val="0"/>
          <w:numId w:val="57"/>
        </w:numPr>
        <w:spacing w:after="0" w:line="240" w:lineRule="auto"/>
        <w:rPr>
          <w:rFonts w:ascii="Verdana" w:hAnsi="Verdana"/>
          <w:u w:val="single"/>
        </w:rPr>
      </w:pPr>
      <w:r w:rsidRPr="002E35B2">
        <w:rPr>
          <w:rFonts w:ascii="Verdana" w:hAnsi="Verdana"/>
          <w:u w:val="single"/>
        </w:rPr>
        <w:t xml:space="preserve">Is the </w:t>
      </w:r>
      <w:r w:rsidRPr="00D80922">
        <w:rPr>
          <w:rFonts w:ascii="Verdana" w:hAnsi="Verdana"/>
          <w:i/>
          <w:u w:val="single"/>
        </w:rPr>
        <w:t>Model Policy for the Protection and Safe Treatment of Minors</w:t>
      </w:r>
      <w:r w:rsidRPr="002E35B2">
        <w:rPr>
          <w:rFonts w:ascii="Verdana" w:hAnsi="Verdana"/>
          <w:u w:val="single"/>
        </w:rPr>
        <w:t xml:space="preserve"> mandatory?</w:t>
      </w:r>
    </w:p>
    <w:p w14:paraId="0C27C75C" w14:textId="77777777" w:rsidR="00BE1289" w:rsidRDefault="00BE1289" w:rsidP="00BE1289">
      <w:pPr>
        <w:pStyle w:val="ListParagraph"/>
        <w:numPr>
          <w:ilvl w:val="1"/>
          <w:numId w:val="57"/>
        </w:numPr>
        <w:spacing w:after="0" w:line="240" w:lineRule="auto"/>
        <w:rPr>
          <w:rFonts w:ascii="Verdana" w:hAnsi="Verdana"/>
        </w:rPr>
      </w:pPr>
      <w:r>
        <w:rPr>
          <w:rFonts w:ascii="Verdana" w:hAnsi="Verdana"/>
        </w:rPr>
        <w:t>Yes, the policy is mandatory for all NJMEL members.</w:t>
      </w:r>
    </w:p>
    <w:p w14:paraId="6D17BEE7" w14:textId="77777777" w:rsidR="00BE1289" w:rsidRDefault="00BE1289" w:rsidP="00BE1289">
      <w:pPr>
        <w:pStyle w:val="ListParagraph"/>
        <w:ind w:left="1440"/>
        <w:rPr>
          <w:rFonts w:ascii="Verdana" w:hAnsi="Verdana"/>
        </w:rPr>
      </w:pPr>
    </w:p>
    <w:p w14:paraId="4303A3BF" w14:textId="77777777" w:rsidR="00BE1289" w:rsidRPr="002E35B2" w:rsidRDefault="00BE1289" w:rsidP="00BE1289">
      <w:pPr>
        <w:pStyle w:val="ListParagraph"/>
        <w:numPr>
          <w:ilvl w:val="0"/>
          <w:numId w:val="57"/>
        </w:numPr>
        <w:spacing w:after="0" w:line="240" w:lineRule="auto"/>
        <w:rPr>
          <w:rFonts w:ascii="Verdana" w:hAnsi="Verdana"/>
          <w:u w:val="single"/>
        </w:rPr>
      </w:pPr>
      <w:r>
        <w:rPr>
          <w:rFonts w:ascii="Verdana" w:hAnsi="Verdana"/>
        </w:rPr>
        <w:t xml:space="preserve"> </w:t>
      </w:r>
      <w:r w:rsidRPr="002E35B2">
        <w:rPr>
          <w:rFonts w:ascii="Verdana" w:hAnsi="Verdana"/>
          <w:u w:val="single"/>
        </w:rPr>
        <w:t>Can the Model Policy be modified?</w:t>
      </w:r>
    </w:p>
    <w:p w14:paraId="7DADABBA" w14:textId="2477C41F" w:rsidR="00BE1289" w:rsidRDefault="00BE1289" w:rsidP="00BE1289">
      <w:pPr>
        <w:pStyle w:val="ListParagraph"/>
        <w:numPr>
          <w:ilvl w:val="1"/>
          <w:numId w:val="57"/>
        </w:numPr>
        <w:spacing w:after="0" w:line="240" w:lineRule="auto"/>
        <w:rPr>
          <w:rFonts w:ascii="Verdana" w:hAnsi="Verdana"/>
        </w:rPr>
      </w:pPr>
      <w:r>
        <w:rPr>
          <w:rFonts w:ascii="Verdana" w:hAnsi="Verdana"/>
        </w:rPr>
        <w:t xml:space="preserve">The model policy is a guide that includes recommended “best practices” based on research conducted by the Safety Director’s office, in consultation with the NJMEL attorney and other experts, including a noted Child Psychologist.  </w:t>
      </w:r>
      <w:r w:rsidR="00CF78BC">
        <w:rPr>
          <w:rFonts w:ascii="Verdana" w:hAnsi="Verdana"/>
        </w:rPr>
        <w:t xml:space="preserve">The form and content of the policy may be modified, so long as it is approved by legal counsel.  </w:t>
      </w:r>
      <w:r>
        <w:rPr>
          <w:rFonts w:ascii="Verdana" w:hAnsi="Verdana"/>
        </w:rPr>
        <w:t xml:space="preserve">The model policy includes certain elements that should not be modified or deleted. Before making any </w:t>
      </w:r>
      <w:r w:rsidR="00F156AE">
        <w:rPr>
          <w:rFonts w:ascii="Verdana" w:hAnsi="Verdana"/>
        </w:rPr>
        <w:t xml:space="preserve">significant </w:t>
      </w:r>
      <w:r>
        <w:rPr>
          <w:rFonts w:ascii="Verdana" w:hAnsi="Verdana"/>
        </w:rPr>
        <w:t xml:space="preserve">modifications or deleting any portions of the policy, it is recommended that officials consult with and seek an opinion from their local attorney. </w:t>
      </w:r>
    </w:p>
    <w:p w14:paraId="0AA1FA81" w14:textId="77777777" w:rsidR="00BE1289" w:rsidRDefault="00BE1289" w:rsidP="00BE1289">
      <w:pPr>
        <w:pStyle w:val="ListParagraph"/>
        <w:ind w:left="1440"/>
        <w:rPr>
          <w:rFonts w:ascii="Verdana" w:hAnsi="Verdana"/>
        </w:rPr>
      </w:pPr>
    </w:p>
    <w:p w14:paraId="0313EB21" w14:textId="77777777" w:rsidR="00BE1289" w:rsidRPr="002E35B2" w:rsidRDefault="00BE1289" w:rsidP="00BE1289">
      <w:pPr>
        <w:pStyle w:val="ListParagraph"/>
        <w:numPr>
          <w:ilvl w:val="0"/>
          <w:numId w:val="57"/>
        </w:numPr>
        <w:spacing w:after="0" w:line="240" w:lineRule="auto"/>
        <w:rPr>
          <w:rFonts w:ascii="Verdana" w:hAnsi="Verdana"/>
          <w:u w:val="single"/>
        </w:rPr>
      </w:pPr>
      <w:r w:rsidRPr="002E35B2">
        <w:rPr>
          <w:rFonts w:ascii="Verdana" w:hAnsi="Verdana"/>
          <w:u w:val="single"/>
        </w:rPr>
        <w:t xml:space="preserve">Are background checks mandatory for minors? </w:t>
      </w:r>
    </w:p>
    <w:p w14:paraId="2E2FF04F" w14:textId="640586CF" w:rsidR="00BE1289" w:rsidRDefault="00BE1289" w:rsidP="00BE1289">
      <w:pPr>
        <w:pStyle w:val="ListParagraph"/>
        <w:numPr>
          <w:ilvl w:val="1"/>
          <w:numId w:val="57"/>
        </w:numPr>
        <w:spacing w:after="0" w:line="240" w:lineRule="auto"/>
        <w:rPr>
          <w:rFonts w:ascii="Verdana" w:hAnsi="Verdana"/>
        </w:rPr>
      </w:pPr>
      <w:r>
        <w:rPr>
          <w:rFonts w:ascii="Verdana" w:hAnsi="Verdana"/>
        </w:rPr>
        <w:t>It may be difficult to obtain any background information for minors.  For minors between the ages of 16 to 18 who will be working with children, we recommend acquiring as much background information, including a check of all work references, if any</w:t>
      </w:r>
      <w:r w:rsidR="0091421A">
        <w:rPr>
          <w:rFonts w:ascii="Verdana" w:hAnsi="Verdana"/>
        </w:rPr>
        <w:t>, and a copy of their driver’s license</w:t>
      </w:r>
      <w:r>
        <w:rPr>
          <w:rFonts w:ascii="Verdana" w:hAnsi="Verdana"/>
        </w:rPr>
        <w:t xml:space="preserve">. </w:t>
      </w:r>
    </w:p>
    <w:p w14:paraId="0022DDB3" w14:textId="77777777" w:rsidR="00BE1289" w:rsidRDefault="00BE1289" w:rsidP="00BE1289">
      <w:pPr>
        <w:pStyle w:val="ListParagraph"/>
        <w:ind w:left="1440"/>
        <w:rPr>
          <w:rFonts w:ascii="Verdana" w:hAnsi="Verdana"/>
        </w:rPr>
      </w:pPr>
    </w:p>
    <w:p w14:paraId="549FBBB9" w14:textId="77777777" w:rsidR="00BE1289" w:rsidRPr="002E35B2" w:rsidRDefault="00BE1289" w:rsidP="00BE1289">
      <w:pPr>
        <w:pStyle w:val="ListParagraph"/>
        <w:numPr>
          <w:ilvl w:val="0"/>
          <w:numId w:val="57"/>
        </w:numPr>
        <w:spacing w:after="0" w:line="240" w:lineRule="auto"/>
        <w:rPr>
          <w:rFonts w:ascii="Verdana" w:hAnsi="Verdana"/>
          <w:u w:val="single"/>
        </w:rPr>
      </w:pPr>
      <w:r w:rsidRPr="002E35B2">
        <w:rPr>
          <w:rFonts w:ascii="Verdana" w:hAnsi="Verdana"/>
          <w:u w:val="single"/>
        </w:rPr>
        <w:t>The model policy specifically mentions a “fingerprint” background check.  Is that the only acceptable method?</w:t>
      </w:r>
    </w:p>
    <w:p w14:paraId="61229169" w14:textId="79E93DE2" w:rsidR="00BE1289" w:rsidRDefault="00426A5B" w:rsidP="00A741D8">
      <w:pPr>
        <w:pStyle w:val="ListParagraph"/>
        <w:numPr>
          <w:ilvl w:val="1"/>
          <w:numId w:val="57"/>
        </w:numPr>
        <w:rPr>
          <w:rFonts w:ascii="Verdana" w:hAnsi="Verdana"/>
        </w:rPr>
      </w:pPr>
      <w:commentRangeStart w:id="17"/>
      <w:r>
        <w:rPr>
          <w:rFonts w:ascii="Verdana" w:hAnsi="Verdana"/>
        </w:rPr>
        <w:t xml:space="preserve">As shown on page 10, of the Model Policy, </w:t>
      </w:r>
      <w:r w:rsidRPr="00426A5B">
        <w:rPr>
          <w:rFonts w:ascii="Verdana" w:hAnsi="Verdana"/>
          <w:b/>
          <w:bCs/>
          <w:i/>
          <w:iCs/>
          <w:u w:val="single"/>
        </w:rPr>
        <w:t>All</w:t>
      </w:r>
      <w:r w:rsidRPr="00426A5B">
        <w:rPr>
          <w:rFonts w:ascii="Verdana" w:hAnsi="Verdana"/>
        </w:rPr>
        <w:t xml:space="preserve"> prospective employees and volunteers, whether part-time or full-time, permenant or seasonal employees, shall undergo a thorough and complete background check, and the </w:t>
      </w:r>
      <w:r w:rsidRPr="0030243A">
        <w:rPr>
          <w:rFonts w:ascii="Verdana" w:hAnsi="Verdana"/>
          <w:i/>
          <w:iCs/>
          <w:u w:val="single"/>
        </w:rPr>
        <w:t>preferred and strongly recommended method for background checks pursuant to N.J.S.A. 53:1-20.9a is State Police fingerprint-based criminal history record checks (FBCHRI)</w:t>
      </w:r>
      <w:r w:rsidRPr="00426A5B">
        <w:rPr>
          <w:rFonts w:ascii="Verdana" w:hAnsi="Verdana"/>
          <w:i/>
          <w:iCs/>
          <w:u w:val="single"/>
        </w:rPr>
        <w:t xml:space="preserve"> </w:t>
      </w:r>
      <w:r w:rsidRPr="00426A5B">
        <w:rPr>
          <w:rFonts w:ascii="Verdana" w:hAnsi="Verdana"/>
        </w:rPr>
        <w:t xml:space="preserve"> for staff with unsupervised access to minors.</w:t>
      </w:r>
      <w:r w:rsidR="0030243A">
        <w:rPr>
          <w:rFonts w:ascii="Verdana" w:hAnsi="Verdana"/>
        </w:rPr>
        <w:t xml:space="preserve"> So, although there are other methods for background checks, we do not recommend any of those methods for prospective employees or volunteers working with </w:t>
      </w:r>
      <w:r w:rsidR="004E4369">
        <w:rPr>
          <w:rFonts w:ascii="Verdana" w:hAnsi="Verdana"/>
        </w:rPr>
        <w:t xml:space="preserve">children or minors.  </w:t>
      </w:r>
      <w:commentRangeEnd w:id="17"/>
      <w:r w:rsidR="004E4369">
        <w:rPr>
          <w:rStyle w:val="CommentReference"/>
          <w:rFonts w:ascii="Verdana" w:hAnsi="Verdana"/>
          <w:sz w:val="22"/>
          <w:szCs w:val="22"/>
        </w:rPr>
        <w:commentReference w:id="17"/>
      </w:r>
    </w:p>
    <w:p w14:paraId="41FABD3F" w14:textId="77777777" w:rsidR="0030243A" w:rsidRDefault="0030243A" w:rsidP="0030243A">
      <w:pPr>
        <w:pStyle w:val="ListParagraph"/>
        <w:ind w:left="1440"/>
        <w:rPr>
          <w:rFonts w:ascii="Verdana" w:hAnsi="Verdana"/>
        </w:rPr>
      </w:pPr>
    </w:p>
    <w:p w14:paraId="063142C3" w14:textId="77777777" w:rsidR="00BE1289" w:rsidRPr="002E35B2" w:rsidRDefault="00BE1289" w:rsidP="00BE1289">
      <w:pPr>
        <w:pStyle w:val="ListParagraph"/>
        <w:numPr>
          <w:ilvl w:val="0"/>
          <w:numId w:val="57"/>
        </w:numPr>
        <w:spacing w:after="0" w:line="240" w:lineRule="auto"/>
        <w:rPr>
          <w:rFonts w:ascii="Verdana" w:hAnsi="Verdana"/>
          <w:u w:val="single"/>
        </w:rPr>
      </w:pPr>
      <w:r>
        <w:rPr>
          <w:rFonts w:ascii="Verdana" w:hAnsi="Verdana"/>
        </w:rPr>
        <w:t xml:space="preserve"> </w:t>
      </w:r>
      <w:r w:rsidRPr="002E35B2">
        <w:rPr>
          <w:rFonts w:ascii="Verdana" w:hAnsi="Verdana"/>
          <w:u w:val="single"/>
        </w:rPr>
        <w:t>Why is a credit check recommended?</w:t>
      </w:r>
    </w:p>
    <w:p w14:paraId="2ADAEF9C" w14:textId="77777777" w:rsidR="00BE1289" w:rsidRPr="002E35B2" w:rsidRDefault="00BE1289" w:rsidP="00BE1289">
      <w:pPr>
        <w:pStyle w:val="ListParagraph"/>
        <w:numPr>
          <w:ilvl w:val="1"/>
          <w:numId w:val="57"/>
        </w:numPr>
        <w:spacing w:after="0" w:line="240" w:lineRule="auto"/>
        <w:contextualSpacing w:val="0"/>
        <w:rPr>
          <w:rFonts w:ascii="Verdana" w:hAnsi="Verdana"/>
        </w:rPr>
      </w:pPr>
      <w:r w:rsidRPr="002E35B2">
        <w:rPr>
          <w:rFonts w:ascii="Verdana" w:hAnsi="Verdana"/>
        </w:rPr>
        <w:t>A credit check is recommended because credit check results include a listing of the applicant’s known addresses for at least the past 20 years.  This information is of value in the following ways:</w:t>
      </w:r>
    </w:p>
    <w:p w14:paraId="2C26F310" w14:textId="77777777" w:rsidR="00BE1289" w:rsidRPr="002E35B2" w:rsidRDefault="00BE1289" w:rsidP="00BE1289">
      <w:pPr>
        <w:pStyle w:val="ListParagraph"/>
        <w:numPr>
          <w:ilvl w:val="2"/>
          <w:numId w:val="57"/>
        </w:numPr>
        <w:spacing w:after="0" w:line="240" w:lineRule="auto"/>
        <w:contextualSpacing w:val="0"/>
        <w:rPr>
          <w:rFonts w:ascii="Verdana" w:hAnsi="Verdana"/>
        </w:rPr>
      </w:pPr>
      <w:r w:rsidRPr="002E35B2">
        <w:rPr>
          <w:rFonts w:ascii="Verdana" w:hAnsi="Verdana"/>
        </w:rPr>
        <w:t xml:space="preserve">If a job application required a listing of all known addresses for the past 20 years, and an applicant failed to disclose that information, a prospective public employer would be justifiably </w:t>
      </w:r>
      <w:r w:rsidRPr="002E35B2">
        <w:rPr>
          <w:rFonts w:ascii="Verdana" w:hAnsi="Verdana"/>
        </w:rPr>
        <w:lastRenderedPageBreak/>
        <w:t xml:space="preserve">concerned about the applicant’s </w:t>
      </w:r>
      <w:r>
        <w:rPr>
          <w:rFonts w:ascii="Verdana" w:hAnsi="Verdana"/>
        </w:rPr>
        <w:t>hones</w:t>
      </w:r>
      <w:r w:rsidRPr="002E35B2">
        <w:rPr>
          <w:rFonts w:ascii="Verdana" w:hAnsi="Verdana"/>
        </w:rPr>
        <w:t>ty and would have immediate grounds to disqualify the applicant.</w:t>
      </w:r>
    </w:p>
    <w:p w14:paraId="6D4779E9" w14:textId="4E2ABFA6" w:rsidR="00BE1289" w:rsidRDefault="00BE1289" w:rsidP="00BE1289">
      <w:pPr>
        <w:pStyle w:val="ListParagraph"/>
        <w:numPr>
          <w:ilvl w:val="2"/>
          <w:numId w:val="57"/>
        </w:numPr>
        <w:spacing w:after="0" w:line="240" w:lineRule="auto"/>
        <w:contextualSpacing w:val="0"/>
        <w:rPr>
          <w:rFonts w:ascii="Verdana" w:hAnsi="Verdana"/>
        </w:rPr>
      </w:pPr>
      <w:r w:rsidRPr="002E35B2">
        <w:rPr>
          <w:rFonts w:ascii="Verdana" w:hAnsi="Verdana"/>
        </w:rPr>
        <w:t>For individuals working with children in a paid</w:t>
      </w:r>
      <w:r w:rsidR="00F156AE">
        <w:rPr>
          <w:rFonts w:ascii="Verdana" w:hAnsi="Verdana"/>
        </w:rPr>
        <w:t xml:space="preserve"> or volunteer capacity, the out-</w:t>
      </w:r>
      <w:r w:rsidRPr="002E35B2">
        <w:rPr>
          <w:rFonts w:ascii="Verdana" w:hAnsi="Verdana"/>
        </w:rPr>
        <w:t>of</w:t>
      </w:r>
      <w:r w:rsidR="00F156AE">
        <w:rPr>
          <w:rFonts w:ascii="Verdana" w:hAnsi="Verdana"/>
        </w:rPr>
        <w:t>-</w:t>
      </w:r>
      <w:r w:rsidRPr="002E35B2">
        <w:rPr>
          <w:rFonts w:ascii="Verdana" w:hAnsi="Verdana"/>
        </w:rPr>
        <w:t xml:space="preserve">state addresses on the credit check would provide a basis to check Megan’s Law websites for the other states.  </w:t>
      </w:r>
    </w:p>
    <w:p w14:paraId="6A1CDC53" w14:textId="77777777" w:rsidR="00BE1289" w:rsidRDefault="00BE1289" w:rsidP="00BE1289">
      <w:pPr>
        <w:pStyle w:val="ListParagraph"/>
        <w:numPr>
          <w:ilvl w:val="1"/>
          <w:numId w:val="57"/>
        </w:numPr>
        <w:spacing w:after="0" w:line="240" w:lineRule="auto"/>
        <w:contextualSpacing w:val="0"/>
        <w:rPr>
          <w:rFonts w:ascii="Verdana" w:hAnsi="Verdana"/>
        </w:rPr>
      </w:pPr>
      <w:r>
        <w:rPr>
          <w:rFonts w:ascii="Verdana" w:hAnsi="Verdana"/>
        </w:rPr>
        <w:t xml:space="preserve">Please note that credit checks and background checks should comply with the </w:t>
      </w:r>
      <w:r w:rsidRPr="00475556">
        <w:rPr>
          <w:rFonts w:ascii="Verdana" w:hAnsi="Verdana"/>
          <w:b/>
          <w:i/>
        </w:rPr>
        <w:t>New Jersey Fair Credit Reporting Act</w:t>
      </w:r>
      <w:r>
        <w:rPr>
          <w:rFonts w:ascii="Verdana" w:hAnsi="Verdana"/>
        </w:rPr>
        <w:t xml:space="preserve"> and in accordance with the guidance from your legal counsel.  </w:t>
      </w:r>
    </w:p>
    <w:p w14:paraId="703D3F94" w14:textId="77777777" w:rsidR="00BE1289" w:rsidRDefault="00BE1289" w:rsidP="00BE1289">
      <w:pPr>
        <w:pStyle w:val="ListParagraph"/>
        <w:ind w:left="2160"/>
        <w:contextualSpacing w:val="0"/>
        <w:rPr>
          <w:rFonts w:ascii="Verdana" w:hAnsi="Verdana"/>
        </w:rPr>
      </w:pPr>
    </w:p>
    <w:p w14:paraId="78BD1263" w14:textId="77777777" w:rsidR="00BE1289" w:rsidRPr="002E35B2" w:rsidRDefault="00BE1289" w:rsidP="00BE1289">
      <w:pPr>
        <w:pStyle w:val="ListParagraph"/>
        <w:numPr>
          <w:ilvl w:val="0"/>
          <w:numId w:val="57"/>
        </w:numPr>
        <w:spacing w:after="0" w:line="240" w:lineRule="auto"/>
        <w:contextualSpacing w:val="0"/>
        <w:rPr>
          <w:rFonts w:ascii="Verdana" w:hAnsi="Verdana"/>
          <w:u w:val="single"/>
        </w:rPr>
      </w:pPr>
      <w:r w:rsidRPr="002E35B2">
        <w:rPr>
          <w:rFonts w:ascii="Verdana" w:hAnsi="Verdana"/>
          <w:u w:val="single"/>
        </w:rPr>
        <w:t>Do we have to conduct background checks on volunteers?</w:t>
      </w:r>
    </w:p>
    <w:p w14:paraId="08776976" w14:textId="6B85868D" w:rsidR="00BE1289" w:rsidRDefault="00BE1289" w:rsidP="00BE1289">
      <w:pPr>
        <w:pStyle w:val="ListParagraph"/>
        <w:numPr>
          <w:ilvl w:val="1"/>
          <w:numId w:val="57"/>
        </w:numPr>
        <w:spacing w:after="0" w:line="240" w:lineRule="auto"/>
        <w:contextualSpacing w:val="0"/>
        <w:rPr>
          <w:rFonts w:ascii="Verdana" w:hAnsi="Verdana"/>
        </w:rPr>
      </w:pPr>
      <w:r>
        <w:rPr>
          <w:rFonts w:ascii="Verdana" w:hAnsi="Verdana"/>
        </w:rPr>
        <w:t xml:space="preserve">The recommended “best practice” is to treat volunteers </w:t>
      </w:r>
      <w:r w:rsidRPr="00C87F09">
        <w:rPr>
          <w:rFonts w:ascii="Verdana" w:hAnsi="Verdana"/>
          <w:b/>
          <w:i/>
          <w:u w:val="single"/>
        </w:rPr>
        <w:t>who work with children</w:t>
      </w:r>
      <w:r>
        <w:rPr>
          <w:rFonts w:ascii="Verdana" w:hAnsi="Verdana"/>
        </w:rPr>
        <w:t xml:space="preserve"> the same way as prospective paid employees are treated for background checks. Unfortunately, there are many claims in which volunteers have been accused of sexually molesting minors.  </w:t>
      </w:r>
      <w:r w:rsidR="0091421A">
        <w:rPr>
          <w:rFonts w:ascii="Verdana" w:hAnsi="Verdana"/>
        </w:rPr>
        <w:t xml:space="preserve">However, appointed board members, such as </w:t>
      </w:r>
      <w:r>
        <w:rPr>
          <w:rFonts w:ascii="Verdana" w:hAnsi="Verdana"/>
        </w:rPr>
        <w:t>Planning and Zoning board members</w:t>
      </w:r>
      <w:r w:rsidR="0091421A">
        <w:rPr>
          <w:rFonts w:ascii="Verdana" w:hAnsi="Verdana"/>
        </w:rPr>
        <w:t>,</w:t>
      </w:r>
      <w:r>
        <w:rPr>
          <w:rFonts w:ascii="Verdana" w:hAnsi="Verdana"/>
        </w:rPr>
        <w:t xml:space="preserve"> and other similar board members who </w:t>
      </w:r>
      <w:r w:rsidRPr="003620E4">
        <w:rPr>
          <w:rFonts w:ascii="Verdana" w:hAnsi="Verdana"/>
          <w:b/>
          <w:u w:val="single"/>
        </w:rPr>
        <w:t>do not</w:t>
      </w:r>
      <w:r>
        <w:rPr>
          <w:rFonts w:ascii="Verdana" w:hAnsi="Verdana"/>
        </w:rPr>
        <w:t xml:space="preserve"> work with children in any capacity may be considered for exclusion.     </w:t>
      </w:r>
    </w:p>
    <w:p w14:paraId="68159354" w14:textId="77777777" w:rsidR="00BE1289" w:rsidRDefault="00BE1289" w:rsidP="00BE1289">
      <w:pPr>
        <w:pStyle w:val="ListParagraph"/>
        <w:ind w:left="2160"/>
        <w:contextualSpacing w:val="0"/>
        <w:rPr>
          <w:rFonts w:ascii="Verdana" w:hAnsi="Verdana"/>
        </w:rPr>
      </w:pPr>
    </w:p>
    <w:p w14:paraId="1EC1F7F3" w14:textId="77777777" w:rsidR="00BE1289" w:rsidRPr="002E35B2" w:rsidRDefault="00BE1289" w:rsidP="00BE1289">
      <w:pPr>
        <w:pStyle w:val="ListParagraph"/>
        <w:numPr>
          <w:ilvl w:val="0"/>
          <w:numId w:val="57"/>
        </w:numPr>
        <w:spacing w:after="0" w:line="240" w:lineRule="auto"/>
        <w:contextualSpacing w:val="0"/>
        <w:rPr>
          <w:rFonts w:ascii="Verdana" w:hAnsi="Verdana"/>
          <w:i/>
          <w:u w:val="single"/>
        </w:rPr>
      </w:pPr>
      <w:r w:rsidRPr="002E35B2">
        <w:rPr>
          <w:rFonts w:ascii="Verdana" w:hAnsi="Verdana"/>
          <w:u w:val="single"/>
        </w:rPr>
        <w:t>The model policy states, “</w:t>
      </w:r>
      <w:r w:rsidRPr="002E35B2">
        <w:rPr>
          <w:rFonts w:ascii="Verdana" w:hAnsi="Verdana"/>
          <w:i/>
          <w:u w:val="single"/>
        </w:rPr>
        <w:t>background checks that disclose any negative or questionable results must be reviewed and approved by the (local unit type) prior to the individual being hired and/or working with minors. Provisional hiring is not permitted.</w:t>
      </w:r>
      <w:r w:rsidRPr="002E35B2">
        <w:rPr>
          <w:i/>
          <w:u w:val="single"/>
        </w:rPr>
        <w:t> “</w:t>
      </w:r>
      <w:r w:rsidRPr="002E35B2">
        <w:rPr>
          <w:u w:val="single"/>
        </w:rPr>
        <w:t xml:space="preserve">  </w:t>
      </w:r>
      <w:r w:rsidRPr="002E35B2">
        <w:rPr>
          <w:rFonts w:ascii="Verdana" w:hAnsi="Verdana"/>
          <w:u w:val="single"/>
        </w:rPr>
        <w:t xml:space="preserve">What constitutes “negative or questionable results,” and who makes the final determination on whether to hire the individual or permit the volunteer to participate?  </w:t>
      </w:r>
    </w:p>
    <w:p w14:paraId="1251F77A" w14:textId="77777777" w:rsidR="00BE1289" w:rsidRPr="002E35B2" w:rsidRDefault="00BE1289" w:rsidP="00BE1289">
      <w:pPr>
        <w:pStyle w:val="ListParagraph"/>
        <w:numPr>
          <w:ilvl w:val="1"/>
          <w:numId w:val="57"/>
        </w:numPr>
        <w:spacing w:after="0" w:line="240" w:lineRule="auto"/>
        <w:contextualSpacing w:val="0"/>
        <w:rPr>
          <w:rFonts w:ascii="Verdana" w:hAnsi="Verdana"/>
        </w:rPr>
      </w:pPr>
      <w:r w:rsidRPr="002E35B2">
        <w:rPr>
          <w:rFonts w:ascii="Verdana" w:hAnsi="Verdana"/>
        </w:rPr>
        <w:t>Some examples of “questionable results” would be:</w:t>
      </w:r>
    </w:p>
    <w:p w14:paraId="6D8FC0C2" w14:textId="77777777" w:rsidR="00BE1289" w:rsidRPr="002E35B2" w:rsidRDefault="00BE1289" w:rsidP="00BE1289">
      <w:pPr>
        <w:pStyle w:val="ListParagraph"/>
        <w:numPr>
          <w:ilvl w:val="2"/>
          <w:numId w:val="57"/>
        </w:numPr>
        <w:spacing w:after="0" w:line="240" w:lineRule="auto"/>
        <w:contextualSpacing w:val="0"/>
        <w:rPr>
          <w:rFonts w:ascii="Verdana" w:hAnsi="Verdana"/>
        </w:rPr>
      </w:pPr>
      <w:r w:rsidRPr="002E35B2">
        <w:rPr>
          <w:rFonts w:ascii="Verdana" w:hAnsi="Verdana"/>
        </w:rPr>
        <w:t xml:space="preserve">Any results from a criminal history check that do not agree with the applicant’s statements on their job application, such as arrests or convictions not listed.  </w:t>
      </w:r>
    </w:p>
    <w:p w14:paraId="3EE2D095" w14:textId="77777777" w:rsidR="00BE1289" w:rsidRPr="002E35B2" w:rsidRDefault="00BE1289" w:rsidP="00BE1289">
      <w:pPr>
        <w:pStyle w:val="ListParagraph"/>
        <w:numPr>
          <w:ilvl w:val="2"/>
          <w:numId w:val="57"/>
        </w:numPr>
        <w:spacing w:after="0" w:line="240" w:lineRule="auto"/>
        <w:contextualSpacing w:val="0"/>
        <w:rPr>
          <w:rFonts w:ascii="Verdana" w:hAnsi="Verdana"/>
        </w:rPr>
      </w:pPr>
      <w:r w:rsidRPr="002E35B2">
        <w:rPr>
          <w:rFonts w:ascii="Verdana" w:hAnsi="Verdana"/>
        </w:rPr>
        <w:t>Reference checks with prior employers that do not match the applicant’s information.</w:t>
      </w:r>
    </w:p>
    <w:p w14:paraId="1E68B295" w14:textId="77777777" w:rsidR="00BE1289" w:rsidRPr="002E35B2" w:rsidRDefault="00BE1289" w:rsidP="00BE1289">
      <w:pPr>
        <w:pStyle w:val="ListParagraph"/>
        <w:numPr>
          <w:ilvl w:val="2"/>
          <w:numId w:val="57"/>
        </w:numPr>
        <w:spacing w:after="0" w:line="240" w:lineRule="auto"/>
        <w:contextualSpacing w:val="0"/>
        <w:rPr>
          <w:rFonts w:ascii="Verdana" w:hAnsi="Verdana"/>
        </w:rPr>
      </w:pPr>
      <w:r w:rsidRPr="002E35B2">
        <w:rPr>
          <w:rFonts w:ascii="Verdana" w:hAnsi="Verdana"/>
        </w:rPr>
        <w:t>Refusal to allow an employer to check with former employers may be a “red flag.”</w:t>
      </w:r>
    </w:p>
    <w:p w14:paraId="3197B86D" w14:textId="77777777" w:rsidR="00BE1289" w:rsidRPr="002E35B2" w:rsidRDefault="00BE1289" w:rsidP="00BE1289">
      <w:pPr>
        <w:pStyle w:val="ListParagraph"/>
        <w:numPr>
          <w:ilvl w:val="2"/>
          <w:numId w:val="57"/>
        </w:numPr>
        <w:spacing w:after="0" w:line="240" w:lineRule="auto"/>
        <w:contextualSpacing w:val="0"/>
        <w:rPr>
          <w:rFonts w:ascii="Verdana" w:hAnsi="Verdana"/>
        </w:rPr>
      </w:pPr>
      <w:r w:rsidRPr="002E35B2">
        <w:rPr>
          <w:rFonts w:ascii="Verdana" w:hAnsi="Verdana"/>
        </w:rPr>
        <w:t>An unexplained “blank space” in an applicant’s employment history.</w:t>
      </w:r>
    </w:p>
    <w:p w14:paraId="248AED37" w14:textId="77777777" w:rsidR="00BE1289" w:rsidRPr="002E35B2" w:rsidRDefault="00BE1289" w:rsidP="00BE1289">
      <w:pPr>
        <w:pStyle w:val="ListParagraph"/>
        <w:numPr>
          <w:ilvl w:val="2"/>
          <w:numId w:val="57"/>
        </w:numPr>
        <w:spacing w:after="0" w:line="240" w:lineRule="auto"/>
        <w:contextualSpacing w:val="0"/>
        <w:rPr>
          <w:rFonts w:ascii="Verdana" w:hAnsi="Verdana"/>
        </w:rPr>
      </w:pPr>
      <w:r w:rsidRPr="002E35B2">
        <w:rPr>
          <w:rFonts w:ascii="Verdana" w:hAnsi="Verdana"/>
        </w:rPr>
        <w:t>Personal reference checks that reveal negative information about the applicant.</w:t>
      </w:r>
    </w:p>
    <w:p w14:paraId="00BB12A1" w14:textId="77777777" w:rsidR="00BE1289" w:rsidRDefault="00BE1289" w:rsidP="00BE1289">
      <w:pPr>
        <w:pStyle w:val="ListParagraph"/>
        <w:numPr>
          <w:ilvl w:val="2"/>
          <w:numId w:val="57"/>
        </w:numPr>
        <w:spacing w:after="0" w:line="240" w:lineRule="auto"/>
        <w:contextualSpacing w:val="0"/>
        <w:rPr>
          <w:rFonts w:ascii="Verdana" w:hAnsi="Verdana"/>
        </w:rPr>
      </w:pPr>
      <w:r w:rsidRPr="002E35B2">
        <w:rPr>
          <w:rFonts w:ascii="Verdana" w:hAnsi="Verdana"/>
        </w:rPr>
        <w:t xml:space="preserve">Any information that proves to be false on the job application.  </w:t>
      </w:r>
    </w:p>
    <w:p w14:paraId="23C64E15" w14:textId="77777777" w:rsidR="00BE1289" w:rsidRDefault="00BE1289" w:rsidP="00BE1289">
      <w:pPr>
        <w:pStyle w:val="ListParagraph"/>
        <w:ind w:left="2160"/>
        <w:contextualSpacing w:val="0"/>
        <w:rPr>
          <w:rFonts w:ascii="Verdana" w:hAnsi="Verdana"/>
        </w:rPr>
      </w:pPr>
    </w:p>
    <w:p w14:paraId="09AE39D3" w14:textId="26B6715D" w:rsidR="00BE1289" w:rsidRPr="00D80AEE" w:rsidRDefault="00BE1289" w:rsidP="00BE1289">
      <w:pPr>
        <w:pStyle w:val="ListParagraph"/>
        <w:numPr>
          <w:ilvl w:val="1"/>
          <w:numId w:val="57"/>
        </w:numPr>
        <w:spacing w:after="0" w:line="240" w:lineRule="auto"/>
        <w:rPr>
          <w:rFonts w:ascii="Verdana" w:hAnsi="Verdana"/>
        </w:rPr>
      </w:pPr>
      <w:r>
        <w:rPr>
          <w:rFonts w:ascii="Verdana" w:hAnsi="Verdana"/>
        </w:rPr>
        <w:t xml:space="preserve"> </w:t>
      </w:r>
      <w:r w:rsidRPr="00D80AEE">
        <w:rPr>
          <w:rFonts w:ascii="Verdana" w:hAnsi="Verdana"/>
        </w:rPr>
        <w:t xml:space="preserve">It is </w:t>
      </w:r>
      <w:r w:rsidRPr="00D80AEE">
        <w:rPr>
          <w:rFonts w:ascii="Verdana" w:hAnsi="Verdana"/>
          <w:i/>
          <w:u w:val="single"/>
        </w:rPr>
        <w:t>a local decision</w:t>
      </w:r>
      <w:r w:rsidRPr="00D80AEE">
        <w:rPr>
          <w:rFonts w:ascii="Verdana" w:hAnsi="Verdana"/>
        </w:rPr>
        <w:t xml:space="preserve"> as far as who decides to hire the individual or permit the volunteer to participate.  In many, if not most municipalities, the public employer’s chief administrative officer is responsible for making that decision or making the final recommendation to hire someone or accept an individual as a volunteer.  However, that is a local decision.  </w:t>
      </w:r>
      <w:r>
        <w:rPr>
          <w:rFonts w:ascii="Verdana" w:hAnsi="Verdana"/>
        </w:rPr>
        <w:t>W</w:t>
      </w:r>
      <w:r w:rsidRPr="00D80AEE">
        <w:rPr>
          <w:rFonts w:ascii="Verdana" w:hAnsi="Verdana"/>
        </w:rPr>
        <w:t>e recommend that local communities establish appropriate guidelines, standards</w:t>
      </w:r>
      <w:r w:rsidR="00F156AE">
        <w:rPr>
          <w:rFonts w:ascii="Verdana" w:hAnsi="Verdana"/>
        </w:rPr>
        <w:t>,</w:t>
      </w:r>
      <w:r w:rsidRPr="00D80AEE">
        <w:rPr>
          <w:rFonts w:ascii="Verdana" w:hAnsi="Verdana"/>
        </w:rPr>
        <w:t xml:space="preserve"> and an </w:t>
      </w:r>
      <w:r w:rsidRPr="00D80AEE">
        <w:rPr>
          <w:rFonts w:ascii="Verdana" w:hAnsi="Verdana"/>
        </w:rPr>
        <w:lastRenderedPageBreak/>
        <w:t>appeal process with respect to decisions not to hire an individual or volunteer to participate based on the outcome of a background check.</w:t>
      </w:r>
    </w:p>
    <w:p w14:paraId="4F91DA96" w14:textId="77777777" w:rsidR="00BE1289" w:rsidRDefault="00BE1289" w:rsidP="00BE1289">
      <w:pPr>
        <w:rPr>
          <w:rFonts w:ascii="Verdana" w:hAnsi="Verdana"/>
        </w:rPr>
      </w:pPr>
    </w:p>
    <w:p w14:paraId="297B8A61" w14:textId="77777777" w:rsidR="00BE1289" w:rsidRPr="0069676B" w:rsidRDefault="00BE1289" w:rsidP="00BE1289">
      <w:pPr>
        <w:pStyle w:val="ListParagraph"/>
        <w:numPr>
          <w:ilvl w:val="0"/>
          <w:numId w:val="57"/>
        </w:numPr>
        <w:spacing w:after="0" w:line="240" w:lineRule="auto"/>
        <w:rPr>
          <w:rFonts w:ascii="Verdana" w:hAnsi="Verdana"/>
          <w:u w:val="single"/>
        </w:rPr>
      </w:pPr>
      <w:r w:rsidRPr="0069676B">
        <w:rPr>
          <w:rFonts w:ascii="Verdana" w:hAnsi="Verdana"/>
          <w:u w:val="single"/>
        </w:rPr>
        <w:t xml:space="preserve"> If there is a break in seasonal employment, do the background checks need to be re-run? Is there an acceptable “break in service time”?  </w:t>
      </w:r>
    </w:p>
    <w:p w14:paraId="03787592" w14:textId="246E773F" w:rsidR="00BE1289" w:rsidRDefault="00BE1289" w:rsidP="00BE1289">
      <w:pPr>
        <w:pStyle w:val="ListParagraph"/>
        <w:numPr>
          <w:ilvl w:val="1"/>
          <w:numId w:val="57"/>
        </w:numPr>
        <w:spacing w:after="0" w:line="240" w:lineRule="auto"/>
        <w:contextualSpacing w:val="0"/>
        <w:rPr>
          <w:rFonts w:ascii="Verdana" w:hAnsi="Verdana"/>
        </w:rPr>
      </w:pPr>
      <w:r>
        <w:rPr>
          <w:rFonts w:ascii="Verdana" w:hAnsi="Verdana"/>
        </w:rPr>
        <w:t>Many</w:t>
      </w:r>
      <w:r w:rsidRPr="0069676B">
        <w:rPr>
          <w:rFonts w:ascii="Verdana" w:hAnsi="Verdana"/>
        </w:rPr>
        <w:t xml:space="preserve"> municipalities run background checks every year regardless of whether the employee has worked there in the past</w:t>
      </w:r>
      <w:r>
        <w:rPr>
          <w:rFonts w:ascii="Verdana" w:hAnsi="Verdana"/>
        </w:rPr>
        <w:t>, and that is</w:t>
      </w:r>
      <w:r w:rsidR="00F156AE">
        <w:rPr>
          <w:rFonts w:ascii="Verdana" w:hAnsi="Verdana"/>
        </w:rPr>
        <w:t xml:space="preserve"> a</w:t>
      </w:r>
      <w:r>
        <w:rPr>
          <w:rFonts w:ascii="Verdana" w:hAnsi="Verdana"/>
        </w:rPr>
        <w:t xml:space="preserve"> “best practice” from the standpoint of protecting the municipality;</w:t>
      </w:r>
      <w:r w:rsidRPr="0069676B">
        <w:rPr>
          <w:rFonts w:ascii="Verdana" w:hAnsi="Verdana"/>
        </w:rPr>
        <w:t xml:space="preserve"> however, </w:t>
      </w:r>
      <w:r>
        <w:rPr>
          <w:rFonts w:ascii="Verdana" w:hAnsi="Verdana"/>
        </w:rPr>
        <w:t>as far as what the acceptable frequency is for conducting background checks</w:t>
      </w:r>
      <w:r w:rsidRPr="0069676B">
        <w:rPr>
          <w:rFonts w:ascii="Verdana" w:hAnsi="Verdana"/>
        </w:rPr>
        <w:t xml:space="preserve"> </w:t>
      </w:r>
      <w:r>
        <w:rPr>
          <w:rFonts w:ascii="Verdana" w:hAnsi="Verdana"/>
        </w:rPr>
        <w:t xml:space="preserve">on seasonal employees, that </w:t>
      </w:r>
      <w:r w:rsidRPr="0069676B">
        <w:rPr>
          <w:rFonts w:ascii="Verdana" w:hAnsi="Verdana"/>
        </w:rPr>
        <w:t xml:space="preserve">is a local decision. There is no absolute time frame </w:t>
      </w:r>
      <w:r>
        <w:rPr>
          <w:rFonts w:ascii="Verdana" w:hAnsi="Verdana"/>
        </w:rPr>
        <w:t xml:space="preserve">in the policy </w:t>
      </w:r>
      <w:r w:rsidRPr="0069676B">
        <w:rPr>
          <w:rFonts w:ascii="Verdana" w:hAnsi="Verdana"/>
        </w:rPr>
        <w:t>pertaining to a “break in serv</w:t>
      </w:r>
      <w:r>
        <w:rPr>
          <w:rFonts w:ascii="Verdana" w:hAnsi="Verdana"/>
        </w:rPr>
        <w:t xml:space="preserve">ice” for the requirement of new background checks for seasonal employees because that is a local decision.  </w:t>
      </w:r>
    </w:p>
    <w:p w14:paraId="3F431CB5" w14:textId="77777777" w:rsidR="00BE1289" w:rsidRDefault="00BE1289" w:rsidP="00BE1289">
      <w:pPr>
        <w:pStyle w:val="ListParagraph"/>
        <w:ind w:left="1440"/>
        <w:contextualSpacing w:val="0"/>
        <w:rPr>
          <w:rFonts w:ascii="Verdana" w:hAnsi="Verdana"/>
        </w:rPr>
      </w:pPr>
    </w:p>
    <w:p w14:paraId="0CB12E37" w14:textId="7EF08380" w:rsidR="00BE1289" w:rsidRDefault="00BE1289" w:rsidP="00BE1289">
      <w:pPr>
        <w:pStyle w:val="ListParagraph"/>
        <w:numPr>
          <w:ilvl w:val="0"/>
          <w:numId w:val="57"/>
        </w:numPr>
        <w:spacing w:after="0" w:line="240" w:lineRule="auto"/>
        <w:contextualSpacing w:val="0"/>
        <w:rPr>
          <w:rFonts w:ascii="Verdana" w:hAnsi="Verdana"/>
          <w:u w:val="single"/>
        </w:rPr>
      </w:pPr>
      <w:r w:rsidRPr="00920F6D">
        <w:rPr>
          <w:rFonts w:ascii="Verdana" w:hAnsi="Verdana"/>
          <w:u w:val="single"/>
        </w:rPr>
        <w:t xml:space="preserve">Do background checks carry over from other entities? For example, </w:t>
      </w:r>
      <w:r w:rsidR="00F156AE">
        <w:rPr>
          <w:rFonts w:ascii="Verdana" w:hAnsi="Verdana"/>
          <w:u w:val="single"/>
        </w:rPr>
        <w:t>i</w:t>
      </w:r>
      <w:r w:rsidRPr="00920F6D">
        <w:rPr>
          <w:rFonts w:ascii="Verdana" w:hAnsi="Verdana"/>
          <w:u w:val="single"/>
        </w:rPr>
        <w:t>f, a school teacher, teaches a class for the township, can we use or assume his/her background check is valid and satisfies our needs?</w:t>
      </w:r>
    </w:p>
    <w:p w14:paraId="23B5DAA5" w14:textId="469F8B7B" w:rsidR="00BE1289" w:rsidRDefault="00BE1289" w:rsidP="00BE1289">
      <w:pPr>
        <w:pStyle w:val="ListParagraph"/>
        <w:numPr>
          <w:ilvl w:val="1"/>
          <w:numId w:val="57"/>
        </w:numPr>
        <w:spacing w:after="0" w:line="240" w:lineRule="auto"/>
        <w:contextualSpacing w:val="0"/>
        <w:rPr>
          <w:rFonts w:ascii="Verdana" w:hAnsi="Verdana"/>
        </w:rPr>
      </w:pPr>
      <w:r w:rsidRPr="00920F6D">
        <w:rPr>
          <w:rFonts w:ascii="Verdana" w:hAnsi="Verdana"/>
        </w:rPr>
        <w:t xml:space="preserve">Unless the </w:t>
      </w:r>
      <w:r w:rsidR="0091421A">
        <w:rPr>
          <w:rFonts w:ascii="Verdana" w:hAnsi="Verdana"/>
        </w:rPr>
        <w:t xml:space="preserve">local government entity </w:t>
      </w:r>
      <w:r w:rsidRPr="00920F6D">
        <w:rPr>
          <w:rFonts w:ascii="Verdana" w:hAnsi="Verdana"/>
        </w:rPr>
        <w:t>has access (i.e.</w:t>
      </w:r>
      <w:r>
        <w:rPr>
          <w:rFonts w:ascii="Verdana" w:hAnsi="Verdana"/>
        </w:rPr>
        <w:t>,</w:t>
      </w:r>
      <w:r w:rsidRPr="00920F6D">
        <w:rPr>
          <w:rFonts w:ascii="Verdana" w:hAnsi="Verdana"/>
        </w:rPr>
        <w:t xml:space="preserve"> a copy or certification from the other entity) </w:t>
      </w:r>
      <w:r>
        <w:rPr>
          <w:rFonts w:ascii="Verdana" w:hAnsi="Verdana"/>
        </w:rPr>
        <w:t>to</w:t>
      </w:r>
      <w:r w:rsidRPr="00920F6D">
        <w:rPr>
          <w:rFonts w:ascii="Verdana" w:hAnsi="Verdana"/>
        </w:rPr>
        <w:t xml:space="preserve"> the background check, </w:t>
      </w:r>
      <w:r>
        <w:rPr>
          <w:rFonts w:ascii="Verdana" w:hAnsi="Verdana"/>
        </w:rPr>
        <w:t>we</w:t>
      </w:r>
      <w:r w:rsidRPr="00920F6D">
        <w:rPr>
          <w:rFonts w:ascii="Verdana" w:hAnsi="Verdana"/>
        </w:rPr>
        <w:t xml:space="preserve"> would be reluctant to recommend acceptance. If a problem arises in the future concerning an employee, I am not sure that reliance on a background check from another employer </w:t>
      </w:r>
      <w:r>
        <w:rPr>
          <w:rFonts w:ascii="Verdana" w:hAnsi="Verdana"/>
        </w:rPr>
        <w:t xml:space="preserve">would  </w:t>
      </w:r>
      <w:r w:rsidRPr="00920F6D">
        <w:rPr>
          <w:rFonts w:ascii="Verdana" w:hAnsi="Verdana"/>
        </w:rPr>
        <w:t xml:space="preserve">be a sufficient defense. </w:t>
      </w:r>
      <w:r>
        <w:rPr>
          <w:rFonts w:ascii="Verdana" w:hAnsi="Verdana"/>
        </w:rPr>
        <w:t xml:space="preserve">It would be best to check with your local attorney on this issue before accepting a background check from another entity.    </w:t>
      </w:r>
    </w:p>
    <w:p w14:paraId="1291BEE4" w14:textId="77777777" w:rsidR="00BE1289" w:rsidRPr="009560C5" w:rsidRDefault="00BE1289" w:rsidP="00BE1289">
      <w:pPr>
        <w:ind w:left="1080"/>
        <w:rPr>
          <w:rFonts w:ascii="Verdana" w:hAnsi="Verdana"/>
        </w:rPr>
      </w:pPr>
    </w:p>
    <w:p w14:paraId="603770F6" w14:textId="77777777" w:rsidR="00BE1289" w:rsidRDefault="00BE1289" w:rsidP="00BE1289">
      <w:pPr>
        <w:spacing w:after="240"/>
        <w:rPr>
          <w:rFonts w:ascii="Verdana" w:hAnsi="Verdana"/>
          <w:u w:val="single"/>
        </w:rPr>
      </w:pPr>
      <w:r w:rsidRPr="000500AF">
        <w:rPr>
          <w:rFonts w:ascii="Verdana" w:hAnsi="Verdana"/>
        </w:rPr>
        <w:t xml:space="preserve">    </w:t>
      </w:r>
      <w:r>
        <w:rPr>
          <w:rFonts w:ascii="Verdana" w:hAnsi="Verdana"/>
          <w:u w:val="single"/>
        </w:rPr>
        <w:t xml:space="preserve">10.  </w:t>
      </w:r>
      <w:r w:rsidRPr="00920F6D">
        <w:rPr>
          <w:rFonts w:ascii="Verdana" w:hAnsi="Verdana"/>
          <w:u w:val="single"/>
        </w:rPr>
        <w:t>If a municipality does not have a police or fire department or hold any recreational activities and does not have any programs that hire children. Is this policy still required to be adopted?</w:t>
      </w:r>
    </w:p>
    <w:p w14:paraId="49F585ED" w14:textId="77777777" w:rsidR="00BE1289" w:rsidRDefault="00BE1289" w:rsidP="00BE1289">
      <w:pPr>
        <w:spacing w:after="240"/>
        <w:ind w:left="1440"/>
        <w:rPr>
          <w:rFonts w:ascii="Verdana" w:hAnsi="Verdana"/>
        </w:rPr>
      </w:pPr>
      <w:r>
        <w:rPr>
          <w:rFonts w:ascii="Verdana" w:hAnsi="Verdana"/>
        </w:rPr>
        <w:t>a.  We</w:t>
      </w:r>
      <w:r w:rsidRPr="00920F6D">
        <w:rPr>
          <w:rFonts w:ascii="Verdana" w:hAnsi="Verdana"/>
        </w:rPr>
        <w:t xml:space="preserve"> recommend that </w:t>
      </w:r>
      <w:r>
        <w:rPr>
          <w:rFonts w:ascii="Verdana" w:hAnsi="Verdana"/>
        </w:rPr>
        <w:t>the m</w:t>
      </w:r>
      <w:r w:rsidRPr="00920F6D">
        <w:rPr>
          <w:rFonts w:ascii="Verdana" w:hAnsi="Verdana"/>
        </w:rPr>
        <w:t>unicipality adopt the policy and complete the training. Unfortunately</w:t>
      </w:r>
      <w:r>
        <w:rPr>
          <w:rFonts w:ascii="Verdana" w:hAnsi="Verdana"/>
        </w:rPr>
        <w:t>,</w:t>
      </w:r>
      <w:r w:rsidRPr="00920F6D">
        <w:rPr>
          <w:rFonts w:ascii="Verdana" w:hAnsi="Verdana"/>
        </w:rPr>
        <w:t xml:space="preserve"> municipalities </w:t>
      </w:r>
      <w:r>
        <w:rPr>
          <w:rFonts w:ascii="Verdana" w:hAnsi="Verdana"/>
        </w:rPr>
        <w:t xml:space="preserve">sometimes </w:t>
      </w:r>
      <w:r w:rsidRPr="00920F6D">
        <w:rPr>
          <w:rFonts w:ascii="Verdana" w:hAnsi="Verdana"/>
        </w:rPr>
        <w:t xml:space="preserve">find themselves </w:t>
      </w:r>
      <w:r>
        <w:rPr>
          <w:rFonts w:ascii="Verdana" w:hAnsi="Verdana"/>
        </w:rPr>
        <w:t>named in</w:t>
      </w:r>
      <w:r w:rsidRPr="00920F6D">
        <w:rPr>
          <w:rFonts w:ascii="Verdana" w:hAnsi="Verdana"/>
        </w:rPr>
        <w:t xml:space="preserve"> cases like this by </w:t>
      </w:r>
      <w:r>
        <w:rPr>
          <w:rFonts w:ascii="Verdana" w:hAnsi="Verdana"/>
        </w:rPr>
        <w:t xml:space="preserve">the plaintiff’s </w:t>
      </w:r>
      <w:r w:rsidRPr="00920F6D">
        <w:rPr>
          <w:rFonts w:ascii="Verdana" w:hAnsi="Verdana"/>
        </w:rPr>
        <w:t>attorneys</w:t>
      </w:r>
      <w:r>
        <w:rPr>
          <w:rFonts w:ascii="Verdana" w:hAnsi="Verdana"/>
        </w:rPr>
        <w:t>,</w:t>
      </w:r>
      <w:r w:rsidRPr="00920F6D">
        <w:rPr>
          <w:rFonts w:ascii="Verdana" w:hAnsi="Verdana"/>
        </w:rPr>
        <w:t xml:space="preserve"> even though the municipality has nothing to do with the </w:t>
      </w:r>
      <w:r>
        <w:rPr>
          <w:rFonts w:ascii="Verdana" w:hAnsi="Verdana"/>
        </w:rPr>
        <w:t>matter</w:t>
      </w:r>
      <w:r w:rsidRPr="00920F6D">
        <w:rPr>
          <w:rFonts w:ascii="Verdana" w:hAnsi="Verdana"/>
        </w:rPr>
        <w:t xml:space="preserve">. By adopting the policy and completing the training, you will be able to provide documentation of that as part of any defense. </w:t>
      </w:r>
    </w:p>
    <w:p w14:paraId="6B1FB8E6" w14:textId="77777777" w:rsidR="00BE1289" w:rsidRDefault="00BE1289" w:rsidP="00BE1289">
      <w:pPr>
        <w:spacing w:after="240"/>
        <w:rPr>
          <w:rFonts w:ascii="Verdana" w:hAnsi="Verdana"/>
        </w:rPr>
      </w:pPr>
      <w:r>
        <w:rPr>
          <w:rFonts w:ascii="Verdana" w:hAnsi="Verdana"/>
        </w:rPr>
        <w:t xml:space="preserve">11.  </w:t>
      </w:r>
      <w:r w:rsidRPr="000500AF">
        <w:rPr>
          <w:rFonts w:ascii="Verdana" w:hAnsi="Verdana"/>
          <w:u w:val="single"/>
        </w:rPr>
        <w:t>Who is required to take the training?</w:t>
      </w:r>
      <w:r>
        <w:rPr>
          <w:rFonts w:ascii="Verdana" w:hAnsi="Verdana"/>
        </w:rPr>
        <w:t xml:space="preserve">  </w:t>
      </w:r>
    </w:p>
    <w:p w14:paraId="3B054DA9" w14:textId="77777777" w:rsidR="00BE1289" w:rsidRDefault="00BE1289" w:rsidP="00BE1289">
      <w:pPr>
        <w:spacing w:after="240"/>
        <w:ind w:left="720"/>
        <w:rPr>
          <w:rFonts w:ascii="Verdana" w:hAnsi="Verdana"/>
        </w:rPr>
      </w:pPr>
      <w:r>
        <w:rPr>
          <w:rFonts w:ascii="Verdana" w:hAnsi="Verdana"/>
        </w:rPr>
        <w:tab/>
        <w:t xml:space="preserve">a.  All municipal officials, employees, and volunteers are required to take the training.  </w:t>
      </w:r>
    </w:p>
    <w:p w14:paraId="54EFB120" w14:textId="112E3479" w:rsidR="00BE1289" w:rsidRDefault="00BE1289" w:rsidP="005C3947">
      <w:pPr>
        <w:pStyle w:val="ListParagraph"/>
        <w:numPr>
          <w:ilvl w:val="0"/>
          <w:numId w:val="58"/>
        </w:numPr>
        <w:spacing w:after="240" w:line="240" w:lineRule="auto"/>
        <w:rPr>
          <w:rFonts w:ascii="Verdana" w:hAnsi="Verdana"/>
        </w:rPr>
      </w:pPr>
      <w:r w:rsidRPr="00C52A9E">
        <w:rPr>
          <w:rFonts w:ascii="Verdana" w:hAnsi="Verdana"/>
        </w:rPr>
        <w:t xml:space="preserve">Elected officials, managers, administrators, supervisors, and department heads must </w:t>
      </w:r>
      <w:r w:rsidR="0091421A" w:rsidRPr="00C52A9E">
        <w:rPr>
          <w:rFonts w:ascii="Verdana" w:hAnsi="Verdana"/>
        </w:rPr>
        <w:t xml:space="preserve">complete </w:t>
      </w:r>
      <w:r w:rsidRPr="00C52A9E">
        <w:rPr>
          <w:rFonts w:ascii="Verdana" w:hAnsi="Verdana"/>
        </w:rPr>
        <w:t xml:space="preserve">the </w:t>
      </w:r>
      <w:r w:rsidR="0091421A" w:rsidRPr="00C52A9E">
        <w:rPr>
          <w:rFonts w:ascii="Verdana" w:hAnsi="Verdana"/>
          <w:b/>
          <w:i/>
        </w:rPr>
        <w:t>Virtual</w:t>
      </w:r>
      <w:r w:rsidR="0091421A" w:rsidRPr="00C52A9E">
        <w:rPr>
          <w:rFonts w:ascii="Verdana" w:hAnsi="Verdana"/>
        </w:rPr>
        <w:t xml:space="preserve"> </w:t>
      </w:r>
      <w:r w:rsidRPr="00C52A9E">
        <w:rPr>
          <w:rFonts w:ascii="Verdana" w:hAnsi="Verdana"/>
          <w:b/>
          <w:i/>
        </w:rPr>
        <w:t xml:space="preserve">Instructor-Led </w:t>
      </w:r>
      <w:r w:rsidR="0091421A" w:rsidRPr="00C52A9E">
        <w:rPr>
          <w:rFonts w:ascii="Verdana" w:hAnsi="Verdana"/>
          <w:b/>
          <w:i/>
        </w:rPr>
        <w:t>training</w:t>
      </w:r>
      <w:r w:rsidRPr="00C52A9E">
        <w:rPr>
          <w:rFonts w:ascii="Verdana" w:hAnsi="Verdana"/>
        </w:rPr>
        <w:t xml:space="preserve">. The course is available through </w:t>
      </w:r>
      <w:r w:rsidRPr="00C52A9E">
        <w:rPr>
          <w:rFonts w:ascii="Verdana" w:hAnsi="Verdana"/>
        </w:rPr>
        <w:lastRenderedPageBreak/>
        <w:t xml:space="preserve">the NJMEL Learning Management System, and classes are scheduled </w:t>
      </w:r>
      <w:r w:rsidR="0091421A" w:rsidRPr="00C52A9E">
        <w:rPr>
          <w:rFonts w:ascii="Verdana" w:hAnsi="Verdana"/>
        </w:rPr>
        <w:t xml:space="preserve">periodically. </w:t>
      </w:r>
    </w:p>
    <w:p w14:paraId="7702BBFE" w14:textId="77777777" w:rsidR="00C52A9E" w:rsidRDefault="00C52A9E" w:rsidP="00C52A9E">
      <w:pPr>
        <w:pStyle w:val="ListParagraph"/>
        <w:spacing w:after="240" w:line="240" w:lineRule="auto"/>
        <w:ind w:left="2880"/>
        <w:rPr>
          <w:rFonts w:ascii="Verdana" w:hAnsi="Verdana"/>
        </w:rPr>
      </w:pPr>
    </w:p>
    <w:p w14:paraId="0A6AFE9B" w14:textId="77777777" w:rsidR="00BE1289" w:rsidRDefault="00BE1289" w:rsidP="00BE1289">
      <w:pPr>
        <w:pStyle w:val="ListParagraph"/>
        <w:numPr>
          <w:ilvl w:val="0"/>
          <w:numId w:val="58"/>
        </w:numPr>
        <w:spacing w:after="240" w:line="240" w:lineRule="auto"/>
        <w:rPr>
          <w:rFonts w:ascii="Verdana" w:hAnsi="Verdana"/>
        </w:rPr>
      </w:pPr>
      <w:r>
        <w:rPr>
          <w:rFonts w:ascii="Verdana" w:hAnsi="Verdana"/>
        </w:rPr>
        <w:t>Police superior officers will receive training as part of their annual or semi-annual training provided by the Safety Director’s Law Enforcement Risk Control Unit.</w:t>
      </w:r>
    </w:p>
    <w:p w14:paraId="45B63BF4" w14:textId="77777777" w:rsidR="00BE1289" w:rsidRPr="00D676FA" w:rsidRDefault="00BE1289" w:rsidP="00BE1289">
      <w:pPr>
        <w:pStyle w:val="ListParagraph"/>
        <w:rPr>
          <w:rFonts w:ascii="Verdana" w:hAnsi="Verdana"/>
        </w:rPr>
      </w:pPr>
    </w:p>
    <w:p w14:paraId="7B26C997" w14:textId="77777777" w:rsidR="00BE1289" w:rsidRDefault="00BE1289" w:rsidP="00BE1289">
      <w:pPr>
        <w:pStyle w:val="ListParagraph"/>
        <w:numPr>
          <w:ilvl w:val="0"/>
          <w:numId w:val="58"/>
        </w:numPr>
        <w:spacing w:after="240" w:line="240" w:lineRule="auto"/>
        <w:rPr>
          <w:rFonts w:ascii="Verdana" w:hAnsi="Verdana"/>
        </w:rPr>
      </w:pPr>
      <w:r>
        <w:rPr>
          <w:rFonts w:ascii="Verdana" w:hAnsi="Verdana"/>
        </w:rPr>
        <w:t xml:space="preserve">All other employees and volunteers, regardless of whether they work with children or not, must view the 20-minute video available through the MEL MSI Learning Management System.  Please make sure you register to view the video to document your training.  </w:t>
      </w:r>
    </w:p>
    <w:p w14:paraId="1A10B0C6" w14:textId="77777777" w:rsidR="00BE1289" w:rsidRPr="000500AF" w:rsidRDefault="00BE1289" w:rsidP="00BE1289">
      <w:pPr>
        <w:spacing w:after="240"/>
        <w:rPr>
          <w:rFonts w:ascii="Verdana" w:hAnsi="Verdana"/>
          <w:u w:val="single"/>
        </w:rPr>
      </w:pPr>
      <w:r w:rsidRPr="000500AF">
        <w:rPr>
          <w:rFonts w:ascii="Verdana" w:hAnsi="Verdana"/>
          <w:u w:val="single"/>
        </w:rPr>
        <w:t xml:space="preserve">12.  How often is “refresher training” expected? </w:t>
      </w:r>
    </w:p>
    <w:p w14:paraId="0D5A6CC8" w14:textId="77777777" w:rsidR="00BE1289" w:rsidRDefault="00BE1289" w:rsidP="00BE1289">
      <w:pPr>
        <w:pStyle w:val="ListParagraph"/>
        <w:spacing w:after="240"/>
        <w:ind w:left="1440"/>
        <w:rPr>
          <w:rFonts w:ascii="Verdana" w:hAnsi="Verdana"/>
        </w:rPr>
      </w:pPr>
      <w:r w:rsidRPr="000500AF">
        <w:rPr>
          <w:rFonts w:ascii="Verdana" w:hAnsi="Verdana"/>
        </w:rPr>
        <w:t>a.  For existing employees, we recommend refresher training every two years.  New employees should receive training before they begin work. </w:t>
      </w:r>
    </w:p>
    <w:p w14:paraId="610BE7C1" w14:textId="77777777" w:rsidR="00BE1289" w:rsidRPr="009560C5" w:rsidRDefault="00BE1289" w:rsidP="00BE1289">
      <w:pPr>
        <w:spacing w:after="240"/>
        <w:rPr>
          <w:rFonts w:ascii="Verdana" w:hAnsi="Verdana"/>
          <w:u w:val="single"/>
        </w:rPr>
      </w:pPr>
      <w:r w:rsidRPr="009560C5">
        <w:rPr>
          <w:rFonts w:ascii="Verdana" w:hAnsi="Verdana"/>
          <w:u w:val="single"/>
        </w:rPr>
        <w:t xml:space="preserve">13.  Should every volunteer or employee sign off on the entire policy?  </w:t>
      </w:r>
    </w:p>
    <w:p w14:paraId="20C6D2AC" w14:textId="77777777" w:rsidR="00BE1289" w:rsidRDefault="00BE1289" w:rsidP="00BE1289">
      <w:pPr>
        <w:ind w:left="360"/>
        <w:rPr>
          <w:rFonts w:ascii="Verdana" w:hAnsi="Verdana"/>
        </w:rPr>
      </w:pPr>
      <w:r>
        <w:rPr>
          <w:rFonts w:ascii="Verdana" w:hAnsi="Verdana"/>
        </w:rPr>
        <w:tab/>
      </w:r>
      <w:r>
        <w:rPr>
          <w:rFonts w:ascii="Verdana" w:hAnsi="Verdana"/>
        </w:rPr>
        <w:tab/>
        <w:t xml:space="preserve">a.  All </w:t>
      </w:r>
      <w:r w:rsidRPr="009560C5">
        <w:rPr>
          <w:rFonts w:ascii="Verdana" w:hAnsi="Verdana"/>
        </w:rPr>
        <w:t>Employees and volunteers should</w:t>
      </w:r>
      <w:r>
        <w:rPr>
          <w:rFonts w:ascii="Verdana" w:hAnsi="Verdana"/>
        </w:rPr>
        <w:t xml:space="preserve"> be required to read the entire policy and</w:t>
      </w:r>
      <w:r w:rsidRPr="009560C5">
        <w:rPr>
          <w:rFonts w:ascii="Verdana" w:hAnsi="Verdana"/>
        </w:rPr>
        <w:t xml:space="preserve">, at a minimum, sign off on the Code of Conduct.  </w:t>
      </w:r>
    </w:p>
    <w:p w14:paraId="422357FE" w14:textId="669F61E6" w:rsidR="00BE1289" w:rsidRDefault="00BE1289" w:rsidP="00BE1289">
      <w:pPr>
        <w:pStyle w:val="ListParagraph"/>
        <w:contextualSpacing w:val="0"/>
        <w:rPr>
          <w:rFonts w:ascii="Verdana" w:hAnsi="Verdana"/>
        </w:rPr>
      </w:pPr>
    </w:p>
    <w:p w14:paraId="12912971" w14:textId="68558E6E" w:rsidR="00BE1289" w:rsidRPr="00BE1289" w:rsidRDefault="00BE1289" w:rsidP="00BE1289">
      <w:pPr>
        <w:jc w:val="center"/>
        <w:rPr>
          <w:rFonts w:ascii="Verdana" w:hAnsi="Verdana"/>
          <w:b/>
          <w:u w:val="single"/>
        </w:rPr>
      </w:pPr>
      <w:r w:rsidRPr="00BE1289">
        <w:rPr>
          <w:rFonts w:ascii="Verdana" w:hAnsi="Verdana"/>
          <w:b/>
          <w:u w:val="single"/>
        </w:rPr>
        <w:t>Questions Raised by Library Personnel Concerning How the Policy Impacts Library Operations</w:t>
      </w:r>
    </w:p>
    <w:p w14:paraId="3545F8FD" w14:textId="78A67BE4" w:rsidR="00BE1289" w:rsidRDefault="00BE1289" w:rsidP="00BE1289">
      <w:pPr>
        <w:pStyle w:val="ListParagraph"/>
        <w:numPr>
          <w:ilvl w:val="0"/>
          <w:numId w:val="60"/>
        </w:numPr>
        <w:rPr>
          <w:rFonts w:ascii="Verdana" w:hAnsi="Verdana"/>
          <w:u w:val="single"/>
        </w:rPr>
      </w:pPr>
      <w:r>
        <w:rPr>
          <w:rFonts w:ascii="Verdana" w:hAnsi="Verdana"/>
          <w:u w:val="single"/>
        </w:rPr>
        <w:t xml:space="preserve">Do the provisions in the Model Policy apply to daily library operations when children are present? </w:t>
      </w:r>
    </w:p>
    <w:p w14:paraId="25EBC6B3" w14:textId="77777777" w:rsidR="00BE1289" w:rsidRDefault="00BE1289" w:rsidP="00BE1289">
      <w:pPr>
        <w:pStyle w:val="ListParagraph"/>
        <w:rPr>
          <w:rFonts w:ascii="Verdana" w:hAnsi="Verdana"/>
          <w:u w:val="single"/>
        </w:rPr>
      </w:pPr>
    </w:p>
    <w:p w14:paraId="543CD586" w14:textId="59959437" w:rsidR="00BE1289" w:rsidRPr="00BE1289" w:rsidRDefault="00BE1289" w:rsidP="00BE1289">
      <w:pPr>
        <w:pStyle w:val="ListParagraph"/>
        <w:numPr>
          <w:ilvl w:val="1"/>
          <w:numId w:val="60"/>
        </w:numPr>
        <w:rPr>
          <w:rFonts w:ascii="Verdana" w:hAnsi="Verdana"/>
          <w:u w:val="single"/>
        </w:rPr>
      </w:pPr>
      <w:r>
        <w:rPr>
          <w:rFonts w:ascii="Verdana" w:hAnsi="Verdana"/>
        </w:rPr>
        <w:t>Most of the “best practices” in the model policy were written for organized programs sponsored or conducted by a local governmental unit.  All of the provisions would apply, for example,</w:t>
      </w:r>
      <w:r w:rsidR="008A4767">
        <w:rPr>
          <w:rFonts w:ascii="Verdana" w:hAnsi="Verdana"/>
        </w:rPr>
        <w:t xml:space="preserve"> to programs sponsored by or co</w:t>
      </w:r>
      <w:r>
        <w:rPr>
          <w:rFonts w:ascii="Verdana" w:hAnsi="Verdana"/>
        </w:rPr>
        <w:t>nducted by the library or third party individuals in the library.  Examples of these types of programs would be story hours, tours of the library, arts and crafts programs</w:t>
      </w:r>
      <w:r w:rsidR="002F17E3">
        <w:rPr>
          <w:rFonts w:ascii="Verdana" w:hAnsi="Verdana"/>
        </w:rPr>
        <w:t>,</w:t>
      </w:r>
      <w:r>
        <w:rPr>
          <w:rFonts w:ascii="Verdana" w:hAnsi="Verdana"/>
        </w:rPr>
        <w:t xml:space="preserve"> and educational programs.  If parents or guardians attend any of these programs along with children, and children are not left on their own, t</w:t>
      </w:r>
      <w:r w:rsidR="002F17E3">
        <w:rPr>
          <w:rFonts w:ascii="Verdana" w:hAnsi="Verdana"/>
        </w:rPr>
        <w:t xml:space="preserve">hen the library would not be </w:t>
      </w:r>
      <w:r>
        <w:rPr>
          <w:rFonts w:ascii="Verdana" w:hAnsi="Verdana"/>
        </w:rPr>
        <w:t xml:space="preserve">acting “In Loco Parentis” in those situations.  However, if children are dropped off </w:t>
      </w:r>
      <w:r w:rsidRPr="00BE1289">
        <w:rPr>
          <w:rFonts w:ascii="Verdana" w:hAnsi="Verdana"/>
          <w:b/>
          <w:u w:val="single"/>
        </w:rPr>
        <w:t>for whatever purpose</w:t>
      </w:r>
      <w:r>
        <w:rPr>
          <w:rFonts w:ascii="Verdana" w:hAnsi="Verdana"/>
        </w:rPr>
        <w:t>, the library will need to provide safeguards to eliminate opportunities for abuse</w:t>
      </w:r>
      <w:r w:rsidR="002F17E3">
        <w:rPr>
          <w:rFonts w:ascii="Verdana" w:hAnsi="Verdana"/>
        </w:rPr>
        <w:t>,</w:t>
      </w:r>
      <w:r>
        <w:rPr>
          <w:rFonts w:ascii="Verdana" w:hAnsi="Verdana"/>
        </w:rPr>
        <w:t xml:space="preserve"> including but not limited to monitoring bathrooms and making sure that children are not left alone in portions of the library where they are vulnerable. </w:t>
      </w:r>
      <w:r w:rsidR="00C02A96">
        <w:rPr>
          <w:rFonts w:ascii="Verdana" w:hAnsi="Verdana"/>
        </w:rPr>
        <w:t xml:space="preserve">Appropriate library personnel should be assigned to the </w:t>
      </w:r>
      <w:r w:rsidR="002F17E3">
        <w:rPr>
          <w:rFonts w:ascii="Verdana" w:hAnsi="Verdana"/>
        </w:rPr>
        <w:t>critical</w:t>
      </w:r>
      <w:r w:rsidR="00C02A96">
        <w:rPr>
          <w:rFonts w:ascii="Verdana" w:hAnsi="Verdana"/>
        </w:rPr>
        <w:t xml:space="preserve"> task of monitoring these areas.  </w:t>
      </w:r>
    </w:p>
    <w:p w14:paraId="1F803861" w14:textId="3CE4AB4F" w:rsidR="00BE1289" w:rsidRPr="00BE1289" w:rsidRDefault="00BE1289" w:rsidP="00BE1289">
      <w:pPr>
        <w:pStyle w:val="ListParagraph"/>
        <w:numPr>
          <w:ilvl w:val="1"/>
          <w:numId w:val="60"/>
        </w:numPr>
        <w:rPr>
          <w:rFonts w:ascii="Verdana" w:hAnsi="Verdana"/>
          <w:u w:val="single"/>
        </w:rPr>
      </w:pPr>
      <w:r>
        <w:rPr>
          <w:rFonts w:ascii="Verdana" w:hAnsi="Verdana"/>
        </w:rPr>
        <w:lastRenderedPageBreak/>
        <w:t xml:space="preserve">Also, it is vitally important for the library to follow the hiring guidelines and training requirements pertaining to employees and volunteers in light of the number of children who typically use the library.  </w:t>
      </w:r>
    </w:p>
    <w:p w14:paraId="5B5F6DA3" w14:textId="77777777" w:rsidR="00BE1289" w:rsidRPr="00BE1289" w:rsidRDefault="00BE1289" w:rsidP="00BE1289">
      <w:pPr>
        <w:pStyle w:val="ListParagraph"/>
        <w:rPr>
          <w:rFonts w:ascii="Verdana" w:hAnsi="Verdana"/>
          <w:u w:val="single"/>
        </w:rPr>
      </w:pPr>
    </w:p>
    <w:p w14:paraId="55A64A52" w14:textId="5BD36A40" w:rsidR="00BE1289" w:rsidRDefault="002F17E3" w:rsidP="00BE1289">
      <w:pPr>
        <w:pStyle w:val="ListParagraph"/>
        <w:numPr>
          <w:ilvl w:val="0"/>
          <w:numId w:val="60"/>
        </w:numPr>
        <w:rPr>
          <w:rFonts w:ascii="Verdana" w:hAnsi="Verdana"/>
          <w:u w:val="single"/>
        </w:rPr>
      </w:pPr>
      <w:r>
        <w:rPr>
          <w:rFonts w:ascii="Verdana" w:hAnsi="Verdana"/>
          <w:u w:val="single"/>
        </w:rPr>
        <w:t>Can the library</w:t>
      </w:r>
      <w:r w:rsidR="00BE1289" w:rsidRPr="00BE1289">
        <w:rPr>
          <w:rFonts w:ascii="Verdana" w:hAnsi="Verdana"/>
          <w:u w:val="single"/>
        </w:rPr>
        <w:t xml:space="preserve"> request that parents opt out of any photo opportunities and/or social media exposure for their chil</w:t>
      </w:r>
      <w:r>
        <w:rPr>
          <w:rFonts w:ascii="Verdana" w:hAnsi="Verdana"/>
          <w:u w:val="single"/>
        </w:rPr>
        <w:t>dren</w:t>
      </w:r>
      <w:r w:rsidR="00BE1289" w:rsidRPr="00BE1289">
        <w:rPr>
          <w:rFonts w:ascii="Verdana" w:hAnsi="Verdana"/>
          <w:u w:val="single"/>
        </w:rPr>
        <w:t xml:space="preserve"> instead of asking permission any time the Library wants to do so?  The Library uses such photos and social media exposure as a way of advertising their programs. </w:t>
      </w:r>
    </w:p>
    <w:p w14:paraId="051B021F" w14:textId="77777777" w:rsidR="00BE1289" w:rsidRPr="00BE1289" w:rsidRDefault="00BE1289" w:rsidP="00BE1289">
      <w:pPr>
        <w:pStyle w:val="ListParagraph"/>
        <w:rPr>
          <w:rFonts w:ascii="Verdana" w:hAnsi="Verdana"/>
          <w:u w:val="single"/>
        </w:rPr>
      </w:pPr>
    </w:p>
    <w:p w14:paraId="677E0D45" w14:textId="3557BD06" w:rsidR="00BE1289" w:rsidRPr="00BE1289" w:rsidRDefault="00BE1289" w:rsidP="00BE1289">
      <w:pPr>
        <w:pStyle w:val="ListParagraph"/>
        <w:numPr>
          <w:ilvl w:val="1"/>
          <w:numId w:val="60"/>
        </w:numPr>
        <w:spacing w:after="0" w:line="256" w:lineRule="auto"/>
        <w:jc w:val="both"/>
        <w:rPr>
          <w:rFonts w:ascii="Verdana" w:hAnsi="Verdana"/>
        </w:rPr>
      </w:pPr>
      <w:r w:rsidRPr="00BE1289">
        <w:rPr>
          <w:rFonts w:ascii="Verdana" w:hAnsi="Verdana"/>
        </w:rPr>
        <w:t xml:space="preserve">This </w:t>
      </w:r>
      <w:r>
        <w:rPr>
          <w:rFonts w:ascii="Verdana" w:hAnsi="Verdana"/>
        </w:rPr>
        <w:t xml:space="preserve">would be </w:t>
      </w:r>
      <w:r w:rsidRPr="00BE1289">
        <w:rPr>
          <w:rFonts w:ascii="Verdana" w:hAnsi="Verdana"/>
        </w:rPr>
        <w:t>acceptable as long as the library would be able to document that:  (1) parents and guardians have been made aware of the policy (i.e.</w:t>
      </w:r>
      <w:r w:rsidR="002F17E3">
        <w:rPr>
          <w:rFonts w:ascii="Verdana" w:hAnsi="Verdana"/>
        </w:rPr>
        <w:t>,</w:t>
      </w:r>
      <w:r w:rsidRPr="00BE1289">
        <w:rPr>
          <w:rFonts w:ascii="Verdana" w:hAnsi="Verdana"/>
        </w:rPr>
        <w:t xml:space="preserve"> have adequate notice) and (2) the library maintains copies of the “opt</w:t>
      </w:r>
      <w:r w:rsidR="002F17E3">
        <w:rPr>
          <w:rFonts w:ascii="Verdana" w:hAnsi="Verdana"/>
        </w:rPr>
        <w:t>-</w:t>
      </w:r>
      <w:r w:rsidRPr="00BE1289">
        <w:rPr>
          <w:rFonts w:ascii="Verdana" w:hAnsi="Verdana"/>
        </w:rPr>
        <w:t>out” documentation (i.e.</w:t>
      </w:r>
      <w:r w:rsidR="002F17E3">
        <w:rPr>
          <w:rFonts w:ascii="Verdana" w:hAnsi="Verdana"/>
        </w:rPr>
        <w:t>,</w:t>
      </w:r>
      <w:r w:rsidRPr="00BE1289">
        <w:rPr>
          <w:rFonts w:ascii="Verdana" w:hAnsi="Verdana"/>
        </w:rPr>
        <w:t xml:space="preserve"> signed “opt out” forms).  </w:t>
      </w:r>
    </w:p>
    <w:p w14:paraId="5DCBF6A2" w14:textId="77777777" w:rsidR="00BE1289" w:rsidRPr="00BE1289" w:rsidRDefault="00BE1289" w:rsidP="00BE1289">
      <w:pPr>
        <w:pStyle w:val="ListParagraph"/>
        <w:ind w:left="1440"/>
        <w:rPr>
          <w:rFonts w:ascii="Verdana" w:hAnsi="Verdana"/>
          <w:u w:val="single"/>
        </w:rPr>
      </w:pPr>
    </w:p>
    <w:p w14:paraId="1B36FFBC" w14:textId="7A09EBE9" w:rsidR="00BE1289" w:rsidRDefault="00BE1289" w:rsidP="00BE1289">
      <w:pPr>
        <w:shd w:val="clear" w:color="auto" w:fill="FFFFFF"/>
        <w:spacing w:after="0" w:line="240" w:lineRule="auto"/>
        <w:rPr>
          <w:rFonts w:ascii="Verdana" w:hAnsi="Verdana"/>
          <w:b/>
          <w:color w:val="2E74B5" w:themeColor="accent1" w:themeShade="BF"/>
          <w:sz w:val="28"/>
          <w:szCs w:val="28"/>
          <w:u w:val="single"/>
        </w:rPr>
      </w:pPr>
      <w:r>
        <w:rPr>
          <w:rFonts w:ascii="Verdana" w:hAnsi="Verdana"/>
          <w:b/>
          <w:color w:val="2E74B5" w:themeColor="accent1" w:themeShade="BF"/>
          <w:sz w:val="28"/>
          <w:szCs w:val="28"/>
          <w:u w:val="single"/>
        </w:rPr>
        <w:t xml:space="preserve"> </w:t>
      </w:r>
    </w:p>
    <w:p w14:paraId="22196AB1" w14:textId="397BFA62" w:rsidR="00BE1289" w:rsidRDefault="00BE1289" w:rsidP="00BE1289">
      <w:pPr>
        <w:shd w:val="clear" w:color="auto" w:fill="FFFFFF"/>
        <w:spacing w:after="0" w:line="240" w:lineRule="auto"/>
        <w:jc w:val="center"/>
        <w:rPr>
          <w:rFonts w:ascii="Verdana" w:hAnsi="Verdana"/>
          <w:b/>
          <w:color w:val="2E74B5" w:themeColor="accent1" w:themeShade="BF"/>
          <w:sz w:val="28"/>
          <w:szCs w:val="28"/>
          <w:u w:val="single"/>
        </w:rPr>
      </w:pPr>
    </w:p>
    <w:p w14:paraId="64414BDB" w14:textId="1B6B5FF7" w:rsidR="00BE1289" w:rsidRPr="00BE1289" w:rsidRDefault="00BE1289" w:rsidP="00BE1289">
      <w:pPr>
        <w:shd w:val="clear" w:color="auto" w:fill="FFFFFF"/>
        <w:spacing w:after="0" w:line="240" w:lineRule="auto"/>
        <w:rPr>
          <w:rFonts w:ascii="Verdana" w:hAnsi="Verdana"/>
          <w:color w:val="2E74B5" w:themeColor="accent1" w:themeShade="BF"/>
          <w:sz w:val="28"/>
          <w:szCs w:val="28"/>
        </w:rPr>
      </w:pPr>
    </w:p>
    <w:p w14:paraId="1E00F8DF" w14:textId="7A4399A1" w:rsidR="00BE1289" w:rsidRDefault="00BE1289" w:rsidP="002C071A">
      <w:pPr>
        <w:pStyle w:val="ListParagraph"/>
        <w:shd w:val="clear" w:color="auto" w:fill="FFFFFF"/>
        <w:spacing w:after="0" w:line="240" w:lineRule="auto"/>
        <w:rPr>
          <w:rFonts w:ascii="Verdana" w:hAnsi="Verdana"/>
        </w:rPr>
      </w:pPr>
    </w:p>
    <w:p w14:paraId="734BA8DB" w14:textId="77777777" w:rsidR="00BE1289" w:rsidRPr="00BE1289" w:rsidRDefault="00BE1289" w:rsidP="00BE1289"/>
    <w:p w14:paraId="7E97BE5D" w14:textId="77777777" w:rsidR="00BE1289" w:rsidRPr="00BE1289" w:rsidRDefault="00BE1289" w:rsidP="00BE1289"/>
    <w:p w14:paraId="205BAE0B" w14:textId="77777777" w:rsidR="00BE1289" w:rsidRPr="00BE1289" w:rsidRDefault="00BE1289" w:rsidP="00BE1289"/>
    <w:p w14:paraId="0E69ACC7" w14:textId="15325A83" w:rsidR="00BE1289" w:rsidRDefault="00BE1289" w:rsidP="00BE1289"/>
    <w:p w14:paraId="47C713CE" w14:textId="5681FD82" w:rsidR="00BE1289" w:rsidRDefault="00BE1289" w:rsidP="00BE1289"/>
    <w:p w14:paraId="53E759F0" w14:textId="2EEB87B2" w:rsidR="00BE1289" w:rsidRDefault="00BE1289" w:rsidP="00BE1289"/>
    <w:p w14:paraId="7EB919B9" w14:textId="77777777" w:rsidR="00EA554A" w:rsidRDefault="00EA554A" w:rsidP="00BE1289"/>
    <w:p w14:paraId="4F1F46CF" w14:textId="77777777" w:rsidR="00EA554A" w:rsidRDefault="00EA554A" w:rsidP="00BE1289"/>
    <w:p w14:paraId="6E541ECB" w14:textId="77777777" w:rsidR="00EA554A" w:rsidRDefault="00EA554A" w:rsidP="00BE1289"/>
    <w:p w14:paraId="04C34ECB" w14:textId="77777777" w:rsidR="00EA554A" w:rsidRDefault="00EA554A" w:rsidP="00BE1289"/>
    <w:p w14:paraId="7D9E9C07" w14:textId="77777777" w:rsidR="00EA554A" w:rsidRDefault="00EA554A" w:rsidP="00BE1289"/>
    <w:p w14:paraId="2092CDA9" w14:textId="77777777" w:rsidR="00EA554A" w:rsidRDefault="00EA554A" w:rsidP="00BE1289"/>
    <w:p w14:paraId="06BA65F4" w14:textId="77777777" w:rsidR="00EA554A" w:rsidRDefault="00EA554A" w:rsidP="00BE1289"/>
    <w:p w14:paraId="09BD4B4F" w14:textId="77777777" w:rsidR="00EA554A" w:rsidRDefault="00EA554A" w:rsidP="00BE1289"/>
    <w:p w14:paraId="74921CD5" w14:textId="77777777" w:rsidR="00EA554A" w:rsidRDefault="00EA554A" w:rsidP="00BE1289"/>
    <w:p w14:paraId="1CC18C56" w14:textId="04DC7EA4" w:rsidR="00BE1289" w:rsidRDefault="00BE1289" w:rsidP="00BE1289"/>
    <w:p w14:paraId="19F301AB" w14:textId="2F59CE0E" w:rsidR="00DD57D2" w:rsidRDefault="00DD57D2" w:rsidP="00BE1289"/>
    <w:p w14:paraId="2342B90B" w14:textId="27E4D9DD" w:rsidR="00DD57D2" w:rsidRDefault="00DD57D2" w:rsidP="00BE1289"/>
    <w:p w14:paraId="1186C75C" w14:textId="2717C2C2" w:rsidR="00DD57D2" w:rsidRDefault="00DD57D2" w:rsidP="00BE1289"/>
    <w:p w14:paraId="55975CB9" w14:textId="2D66902B" w:rsidR="00DD57D2" w:rsidRDefault="00DD57D2" w:rsidP="00BE1289"/>
    <w:p w14:paraId="52B59743" w14:textId="1E04F5C5" w:rsidR="00E10F46" w:rsidRDefault="00E10F46" w:rsidP="00BE1289"/>
    <w:p w14:paraId="3F554F2C" w14:textId="77777777" w:rsidR="005114E5" w:rsidRDefault="005114E5" w:rsidP="00BE1289"/>
    <w:p w14:paraId="0B4C3A06" w14:textId="77777777" w:rsidR="00EF262E" w:rsidRPr="00DD57D2" w:rsidRDefault="00EF262E" w:rsidP="00DD57D2">
      <w:pPr>
        <w:spacing w:after="0"/>
        <w:rPr>
          <w:rFonts w:ascii="Verdana" w:hAnsi="Verdana"/>
          <w:b/>
          <w:sz w:val="24"/>
          <w:szCs w:val="24"/>
        </w:rPr>
      </w:pPr>
    </w:p>
    <w:sectPr w:rsidR="00EF262E" w:rsidRPr="00DD57D2">
      <w:footerReference w:type="default" r:id="rId20"/>
      <w:pgSz w:w="12240" w:h="15840"/>
      <w:pgMar w:top="1440" w:right="1440" w:bottom="1440" w:left="1440" w:header="720" w:footer="720" w:gutter="0"/>
      <w:cols w:space="720"/>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Paul J. Shives" w:date="2026-10-09T09:26:00Z" w:initials="PS">
    <w:p w14:paraId="35D58012" w14:textId="77777777" w:rsidR="000E6A71" w:rsidRDefault="000E6A71" w:rsidP="000E6A71">
      <w:pPr>
        <w:pStyle w:val="CommentText"/>
      </w:pPr>
      <w:r>
        <w:rPr>
          <w:rStyle w:val="CommentReference"/>
        </w:rPr>
        <w:annotationRef/>
      </w:r>
      <w:r>
        <w:t>Changed based on new legislation in 2026</w:t>
      </w:r>
    </w:p>
  </w:comment>
  <w:comment w:id="1" w:author="Paul J. Shives" w:date="2026-10-09T11:03:00Z" w:initials="PS">
    <w:p w14:paraId="1EFF1C65" w14:textId="77777777" w:rsidR="00FC7FDA" w:rsidRDefault="00FC7FDA" w:rsidP="00FC7FDA">
      <w:pPr>
        <w:pStyle w:val="CommentText"/>
      </w:pPr>
      <w:r>
        <w:rPr>
          <w:rStyle w:val="CommentReference"/>
        </w:rPr>
        <w:annotationRef/>
      </w:r>
      <w:r>
        <w:t>Removed from the FAQ section and inserted into the main policy October 2026 revision</w:t>
      </w:r>
    </w:p>
  </w:comment>
  <w:comment w:id="2" w:author="Paul J. Shives" w:date="2026-10-09T09:45:00Z" w:initials="PS">
    <w:p w14:paraId="29011139" w14:textId="77777777" w:rsidR="0061772A" w:rsidRDefault="0061772A" w:rsidP="0061772A">
      <w:pPr>
        <w:pStyle w:val="CommentText"/>
      </w:pPr>
      <w:r>
        <w:rPr>
          <w:rStyle w:val="CommentReference"/>
        </w:rPr>
        <w:annotationRef/>
      </w:r>
      <w:r>
        <w:t>Definition inserted as part of revisions 2026</w:t>
      </w:r>
    </w:p>
  </w:comment>
  <w:comment w:id="3" w:author="Paul J. Shives" w:date="2026-10-09T09:46:00Z" w:initials="PS">
    <w:p w14:paraId="3591E484" w14:textId="77777777" w:rsidR="00383B8C" w:rsidRDefault="00383B8C" w:rsidP="00383B8C">
      <w:pPr>
        <w:pStyle w:val="CommentText"/>
      </w:pPr>
      <w:r>
        <w:rPr>
          <w:rStyle w:val="CommentReference"/>
        </w:rPr>
        <w:annotationRef/>
      </w:r>
      <w:r>
        <w:t>Revision of October 2026</w:t>
      </w:r>
    </w:p>
  </w:comment>
  <w:comment w:id="4" w:author="Paul J. Shives" w:date="2026-10-09T09:57:00Z" w:initials="PS">
    <w:p w14:paraId="373565CF" w14:textId="77777777" w:rsidR="00097F07" w:rsidRDefault="00097F07" w:rsidP="00097F07">
      <w:pPr>
        <w:pStyle w:val="CommentText"/>
      </w:pPr>
      <w:r>
        <w:rPr>
          <w:rStyle w:val="CommentReference"/>
        </w:rPr>
        <w:annotationRef/>
      </w:r>
      <w:r>
        <w:t>Revised in October 2026</w:t>
      </w:r>
    </w:p>
  </w:comment>
  <w:comment w:id="5" w:author="Paul J. Shives" w:date="2026-10-09T09:52:00Z" w:initials="PS">
    <w:p w14:paraId="18865447" w14:textId="77777777" w:rsidR="00D1514C" w:rsidRDefault="00D1514C" w:rsidP="00D1514C">
      <w:pPr>
        <w:pStyle w:val="CommentText"/>
      </w:pPr>
      <w:r>
        <w:rPr>
          <w:rStyle w:val="CommentReference"/>
        </w:rPr>
        <w:annotationRef/>
      </w:r>
      <w:r>
        <w:t>Revision inserted for October 2026 changes</w:t>
      </w:r>
    </w:p>
  </w:comment>
  <w:comment w:id="6" w:author="Paul J. Shives" w:date="2026-10-09T09:59:00Z" w:initials="PS">
    <w:p w14:paraId="249094A7" w14:textId="77777777" w:rsidR="00400054" w:rsidRDefault="00400054" w:rsidP="00400054">
      <w:pPr>
        <w:pStyle w:val="CommentText"/>
      </w:pPr>
      <w:r>
        <w:rPr>
          <w:rStyle w:val="CommentReference"/>
        </w:rPr>
        <w:annotationRef/>
      </w:r>
      <w:r>
        <w:t>Revisions in October 2026</w:t>
      </w:r>
    </w:p>
  </w:comment>
  <w:comment w:id="7" w:author="Paul J. Shives" w:date="2026-10-09T10:04:00Z" w:initials="PS">
    <w:p w14:paraId="32BEBF7D" w14:textId="77777777" w:rsidR="003E71FC" w:rsidRDefault="003E71FC" w:rsidP="003E71FC">
      <w:pPr>
        <w:pStyle w:val="CommentText"/>
      </w:pPr>
      <w:r>
        <w:rPr>
          <w:rStyle w:val="CommentReference"/>
        </w:rPr>
        <w:annotationRef/>
      </w:r>
      <w:r>
        <w:t>Revision in October 2026</w:t>
      </w:r>
    </w:p>
  </w:comment>
  <w:comment w:id="8" w:author="Paul J. Shives" w:date="2026-10-09T10:12:00Z" w:initials="PS">
    <w:p w14:paraId="31DE9E54" w14:textId="77777777" w:rsidR="00844DFC" w:rsidRDefault="00844DFC" w:rsidP="00844DFC">
      <w:pPr>
        <w:pStyle w:val="CommentText"/>
      </w:pPr>
      <w:r>
        <w:rPr>
          <w:rStyle w:val="CommentReference"/>
        </w:rPr>
        <w:annotationRef/>
      </w:r>
      <w:r>
        <w:t>Revision in October 2026</w:t>
      </w:r>
    </w:p>
  </w:comment>
  <w:comment w:id="9" w:author="Paul J. Shives" w:date="2026-10-09T10:19:00Z" w:initials="PS">
    <w:p w14:paraId="42683073" w14:textId="77777777" w:rsidR="009E306B" w:rsidRDefault="009E306B" w:rsidP="009E306B">
      <w:pPr>
        <w:pStyle w:val="CommentText"/>
      </w:pPr>
      <w:r>
        <w:rPr>
          <w:rStyle w:val="CommentReference"/>
        </w:rPr>
        <w:annotationRef/>
      </w:r>
      <w:r>
        <w:t>Added as part of revisions in October 2026</w:t>
      </w:r>
    </w:p>
  </w:comment>
  <w:comment w:id="10" w:author="Paul J. Shives" w:date="2026-10-09T10:27:00Z" w:initials="PS">
    <w:p w14:paraId="76B70AC4" w14:textId="77777777" w:rsidR="00544747" w:rsidRDefault="00544747" w:rsidP="00544747">
      <w:pPr>
        <w:pStyle w:val="CommentText"/>
      </w:pPr>
      <w:r>
        <w:rPr>
          <w:rStyle w:val="CommentReference"/>
        </w:rPr>
        <w:annotationRef/>
      </w:r>
      <w:r>
        <w:t>Revisions of October 2026</w:t>
      </w:r>
    </w:p>
  </w:comment>
  <w:comment w:id="11" w:author="Paul J. Shives" w:date="2026-10-09T14:27:00Z" w:initials="PS">
    <w:p w14:paraId="1EB06C15" w14:textId="77777777" w:rsidR="00816D64" w:rsidRDefault="00816D64" w:rsidP="00816D64">
      <w:pPr>
        <w:pStyle w:val="CommentText"/>
      </w:pPr>
      <w:r>
        <w:rPr>
          <w:rStyle w:val="CommentReference"/>
        </w:rPr>
        <w:annotationRef/>
      </w:r>
      <w:r>
        <w:t xml:space="preserve">October 2026 Revision </w:t>
      </w:r>
    </w:p>
  </w:comment>
  <w:comment w:id="17" w:author="Paul J. Shives" w:date="2026-10-09T10:51:00Z" w:initials="PS">
    <w:p w14:paraId="03F81000" w14:textId="77777777" w:rsidR="004E4369" w:rsidRDefault="004E4369" w:rsidP="004E4369">
      <w:pPr>
        <w:pStyle w:val="CommentText"/>
      </w:pPr>
      <w:r>
        <w:rPr>
          <w:rStyle w:val="CommentReference"/>
        </w:rPr>
        <w:annotationRef/>
      </w:r>
      <w:r>
        <w:t>Revision in October 2026</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35D58012" w15:done="0"/>
  <w15:commentEx w15:paraId="1EFF1C65" w15:done="0"/>
  <w15:commentEx w15:paraId="29011139" w15:done="0"/>
  <w15:commentEx w15:paraId="3591E484" w15:done="0"/>
  <w15:commentEx w15:paraId="373565CF" w15:done="0"/>
  <w15:commentEx w15:paraId="18865447" w15:done="0"/>
  <w15:commentEx w15:paraId="249094A7" w15:done="0"/>
  <w15:commentEx w15:paraId="32BEBF7D" w15:done="0"/>
  <w15:commentEx w15:paraId="31DE9E54" w15:done="0"/>
  <w15:commentEx w15:paraId="42683073" w15:done="0"/>
  <w15:commentEx w15:paraId="76B70AC4" w15:done="0"/>
  <w15:commentEx w15:paraId="1EB06C15" w15:done="0"/>
  <w15:commentEx w15:paraId="03F81000"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5E229177" w16cex:dateUtc="2026-10-09T13:26:00Z"/>
  <w16cex:commentExtensible w16cex:durableId="188169F4" w16cex:dateUtc="2026-10-09T15:03:00Z"/>
  <w16cex:commentExtensible w16cex:durableId="068B2D19" w16cex:dateUtc="2026-10-09T13:45:00Z"/>
  <w16cex:commentExtensible w16cex:durableId="636A1A68" w16cex:dateUtc="2026-10-09T13:46:00Z"/>
  <w16cex:commentExtensible w16cex:durableId="3F43992F" w16cex:dateUtc="2026-10-09T13:57:00Z"/>
  <w16cex:commentExtensible w16cex:durableId="6CD38C6D" w16cex:dateUtc="2026-10-09T13:52:00Z"/>
  <w16cex:commentExtensible w16cex:durableId="5F265F7E" w16cex:dateUtc="2026-10-09T13:59:00Z"/>
  <w16cex:commentExtensible w16cex:durableId="0E43D3AC" w16cex:dateUtc="2026-10-09T14:04:00Z"/>
  <w16cex:commentExtensible w16cex:durableId="4BB8A55E" w16cex:dateUtc="2026-10-09T14:12:00Z"/>
  <w16cex:commentExtensible w16cex:durableId="1E961468" w16cex:dateUtc="2026-10-09T14:19:00Z"/>
  <w16cex:commentExtensible w16cex:durableId="779EC5FE" w16cex:dateUtc="2026-10-09T14:27:00Z"/>
  <w16cex:commentExtensible w16cex:durableId="3F71EF73" w16cex:dateUtc="2026-10-09T18:27:00Z"/>
  <w16cex:commentExtensible w16cex:durableId="7B35F37A" w16cex:dateUtc="2026-10-09T14:51: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35D58012" w16cid:durableId="5E229177"/>
  <w16cid:commentId w16cid:paraId="1EFF1C65" w16cid:durableId="188169F4"/>
  <w16cid:commentId w16cid:paraId="29011139" w16cid:durableId="068B2D19"/>
  <w16cid:commentId w16cid:paraId="3591E484" w16cid:durableId="636A1A68"/>
  <w16cid:commentId w16cid:paraId="373565CF" w16cid:durableId="3F43992F"/>
  <w16cid:commentId w16cid:paraId="18865447" w16cid:durableId="6CD38C6D"/>
  <w16cid:commentId w16cid:paraId="249094A7" w16cid:durableId="5F265F7E"/>
  <w16cid:commentId w16cid:paraId="32BEBF7D" w16cid:durableId="0E43D3AC"/>
  <w16cid:commentId w16cid:paraId="31DE9E54" w16cid:durableId="4BB8A55E"/>
  <w16cid:commentId w16cid:paraId="42683073" w16cid:durableId="1E961468"/>
  <w16cid:commentId w16cid:paraId="76B70AC4" w16cid:durableId="779EC5FE"/>
  <w16cid:commentId w16cid:paraId="1EB06C15" w16cid:durableId="3F71EF73"/>
  <w16cid:commentId w16cid:paraId="03F81000" w16cid:durableId="7B35F37A"/>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D32A843" w14:textId="77777777" w:rsidR="00A65310" w:rsidRDefault="00A65310" w:rsidP="006E56AB">
      <w:pPr>
        <w:spacing w:after="0" w:line="240" w:lineRule="auto"/>
      </w:pPr>
      <w:r>
        <w:separator/>
      </w:r>
    </w:p>
  </w:endnote>
  <w:endnote w:type="continuationSeparator" w:id="0">
    <w:p w14:paraId="65ADF424" w14:textId="77777777" w:rsidR="00A65310" w:rsidRDefault="00A65310" w:rsidP="006E56AB">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Roboto Slab">
    <w:altName w:val="Times New Roman"/>
    <w:charset w:val="00"/>
    <w:family w:val="auto"/>
    <w:pitch w:val="variable"/>
    <w:sig w:usb0="000004FF" w:usb1="8000405F" w:usb2="00000022" w:usb3="00000000" w:csb0="0000019F" w:csb1="00000000"/>
  </w:font>
  <w:font w:name="Arial">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Calibri Light">
    <w:panose1 w:val="020F0302020204030204"/>
    <w:charset w:val="00"/>
    <w:family w:val="swiss"/>
    <w:pitch w:val="variable"/>
    <w:sig w:usb0="E4002EFF" w:usb1="C200247B" w:usb2="00000009" w:usb3="00000000" w:csb0="000001FF" w:csb1="00000000"/>
  </w:font>
  <w:font w:name="inherit">
    <w:altName w:val="Times New Roman"/>
    <w:panose1 w:val="00000000000000000000"/>
    <w:charset w:val="00"/>
    <w:family w:val="roman"/>
    <w:notTrueType/>
    <w:pitch w:val="default"/>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454472811"/>
      <w:docPartObj>
        <w:docPartGallery w:val="Page Numbers (Bottom of Page)"/>
        <w:docPartUnique/>
      </w:docPartObj>
    </w:sdtPr>
    <w:sdtEndPr>
      <w:rPr>
        <w:noProof/>
      </w:rPr>
    </w:sdtEndPr>
    <w:sdtContent>
      <w:p w14:paraId="7097B9EF" w14:textId="2141613C" w:rsidR="003C08D9" w:rsidRDefault="003C08D9">
        <w:pPr>
          <w:pStyle w:val="Footer"/>
          <w:jc w:val="right"/>
        </w:pPr>
        <w:r>
          <w:fldChar w:fldCharType="begin"/>
        </w:r>
        <w:r>
          <w:instrText xml:space="preserve"> PAGE   \* MERGEFORMAT </w:instrText>
        </w:r>
        <w:r>
          <w:fldChar w:fldCharType="separate"/>
        </w:r>
        <w:r w:rsidR="00CF78BC">
          <w:rPr>
            <w:noProof/>
          </w:rPr>
          <w:t>24</w:t>
        </w:r>
        <w:r>
          <w:rPr>
            <w:noProof/>
          </w:rPr>
          <w:fldChar w:fldCharType="end"/>
        </w:r>
      </w:p>
    </w:sdtContent>
  </w:sdt>
  <w:p w14:paraId="07C4EAFB" w14:textId="77777777" w:rsidR="003C08D9" w:rsidRDefault="003C08D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48E2B65" w14:textId="77777777" w:rsidR="00A65310" w:rsidRDefault="00A65310" w:rsidP="006E56AB">
      <w:pPr>
        <w:spacing w:after="0" w:line="240" w:lineRule="auto"/>
      </w:pPr>
      <w:r>
        <w:separator/>
      </w:r>
    </w:p>
  </w:footnote>
  <w:footnote w:type="continuationSeparator" w:id="0">
    <w:p w14:paraId="7B1DD60C" w14:textId="77777777" w:rsidR="00A65310" w:rsidRDefault="00A65310" w:rsidP="006E56AB">
      <w:pPr>
        <w:spacing w:after="0"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8F0BFC"/>
    <w:multiLevelType w:val="hybridMultilevel"/>
    <w:tmpl w:val="BEBEFF74"/>
    <w:lvl w:ilvl="0" w:tplc="0409000F">
      <w:start w:val="1"/>
      <w:numFmt w:val="decimal"/>
      <w:lvlText w:val="%1."/>
      <w:lvlJc w:val="left"/>
      <w:pPr>
        <w:ind w:left="1440" w:hanging="360"/>
      </w:pPr>
    </w:lvl>
    <w:lvl w:ilvl="1" w:tplc="04090019">
      <w:start w:val="1"/>
      <w:numFmt w:val="lowerLetter"/>
      <w:lvlText w:val="%2."/>
      <w:lvlJc w:val="left"/>
      <w:pPr>
        <w:ind w:left="2160" w:hanging="360"/>
      </w:pPr>
    </w:lvl>
    <w:lvl w:ilvl="2" w:tplc="0409001B">
      <w:start w:val="1"/>
      <w:numFmt w:val="lowerRoman"/>
      <w:lvlText w:val="%3."/>
      <w:lvlJc w:val="right"/>
      <w:pPr>
        <w:ind w:left="2880" w:hanging="180"/>
      </w:pPr>
    </w:lvl>
    <w:lvl w:ilvl="3" w:tplc="0409000F">
      <w:start w:val="1"/>
      <w:numFmt w:val="decimal"/>
      <w:lvlText w:val="%4."/>
      <w:lvlJc w:val="left"/>
      <w:pPr>
        <w:ind w:left="3600" w:hanging="360"/>
      </w:pPr>
    </w:lvl>
    <w:lvl w:ilvl="4" w:tplc="04090019">
      <w:start w:val="1"/>
      <w:numFmt w:val="lowerLetter"/>
      <w:lvlText w:val="%5."/>
      <w:lvlJc w:val="left"/>
      <w:pPr>
        <w:ind w:left="4320" w:hanging="360"/>
      </w:pPr>
    </w:lvl>
    <w:lvl w:ilvl="5" w:tplc="0409001B">
      <w:start w:val="1"/>
      <w:numFmt w:val="lowerRoman"/>
      <w:lvlText w:val="%6."/>
      <w:lvlJc w:val="right"/>
      <w:pPr>
        <w:ind w:left="5040" w:hanging="180"/>
      </w:pPr>
    </w:lvl>
    <w:lvl w:ilvl="6" w:tplc="0409000F">
      <w:start w:val="1"/>
      <w:numFmt w:val="decimal"/>
      <w:lvlText w:val="%7."/>
      <w:lvlJc w:val="left"/>
      <w:pPr>
        <w:ind w:left="5760" w:hanging="360"/>
      </w:pPr>
    </w:lvl>
    <w:lvl w:ilvl="7" w:tplc="04090019">
      <w:start w:val="1"/>
      <w:numFmt w:val="lowerLetter"/>
      <w:lvlText w:val="%8."/>
      <w:lvlJc w:val="left"/>
      <w:pPr>
        <w:ind w:left="6480" w:hanging="360"/>
      </w:pPr>
    </w:lvl>
    <w:lvl w:ilvl="8" w:tplc="0409001B">
      <w:start w:val="1"/>
      <w:numFmt w:val="lowerRoman"/>
      <w:lvlText w:val="%9."/>
      <w:lvlJc w:val="right"/>
      <w:pPr>
        <w:ind w:left="7200" w:hanging="180"/>
      </w:pPr>
    </w:lvl>
  </w:abstractNum>
  <w:abstractNum w:abstractNumId="1" w15:restartNumberingAfterBreak="0">
    <w:nsid w:val="00BF5869"/>
    <w:multiLevelType w:val="multilevel"/>
    <w:tmpl w:val="0409001D"/>
    <w:lvl w:ilvl="0">
      <w:start w:val="1"/>
      <w:numFmt w:val="decimal"/>
      <w:lvlText w:val="%1)"/>
      <w:lvlJc w:val="left"/>
      <w:pPr>
        <w:ind w:left="1080" w:hanging="360"/>
      </w:pPr>
      <w:rPr>
        <w:rFonts w:hint="default"/>
      </w:rPr>
    </w:lvl>
    <w:lvl w:ilvl="1">
      <w:start w:val="1"/>
      <w:numFmt w:val="lowerLetter"/>
      <w:lvlText w:val="%2)"/>
      <w:lvlJc w:val="left"/>
      <w:pPr>
        <w:ind w:left="1440" w:hanging="360"/>
      </w:pPr>
    </w:lvl>
    <w:lvl w:ilvl="2">
      <w:start w:val="1"/>
      <w:numFmt w:val="lowerRoman"/>
      <w:lvlText w:val="%3)"/>
      <w:lvlJc w:val="left"/>
      <w:pPr>
        <w:ind w:left="1800" w:hanging="360"/>
      </w:pPr>
    </w:lvl>
    <w:lvl w:ilvl="3">
      <w:start w:val="1"/>
      <w:numFmt w:val="decimal"/>
      <w:lvlText w:val="(%4)"/>
      <w:lvlJc w:val="left"/>
      <w:pPr>
        <w:ind w:left="2160" w:hanging="360"/>
      </w:pPr>
    </w:lvl>
    <w:lvl w:ilvl="4">
      <w:start w:val="1"/>
      <w:numFmt w:val="lowerLetter"/>
      <w:lvlText w:val="(%5)"/>
      <w:lvlJc w:val="left"/>
      <w:pPr>
        <w:ind w:left="2520" w:hanging="360"/>
      </w:pPr>
    </w:lvl>
    <w:lvl w:ilvl="5">
      <w:start w:val="1"/>
      <w:numFmt w:val="lowerRoman"/>
      <w:lvlText w:val="(%6)"/>
      <w:lvlJc w:val="left"/>
      <w:pPr>
        <w:ind w:left="2880" w:hanging="360"/>
      </w:pPr>
    </w:lvl>
    <w:lvl w:ilvl="6">
      <w:start w:val="1"/>
      <w:numFmt w:val="decimal"/>
      <w:lvlText w:val="%7."/>
      <w:lvlJc w:val="left"/>
      <w:pPr>
        <w:ind w:left="3240" w:hanging="360"/>
      </w:pPr>
    </w:lvl>
    <w:lvl w:ilvl="7">
      <w:start w:val="1"/>
      <w:numFmt w:val="lowerLetter"/>
      <w:lvlText w:val="%8."/>
      <w:lvlJc w:val="left"/>
      <w:pPr>
        <w:ind w:left="3600" w:hanging="360"/>
      </w:pPr>
    </w:lvl>
    <w:lvl w:ilvl="8">
      <w:start w:val="1"/>
      <w:numFmt w:val="lowerRoman"/>
      <w:lvlText w:val="%9."/>
      <w:lvlJc w:val="left"/>
      <w:pPr>
        <w:ind w:left="3960" w:hanging="360"/>
      </w:pPr>
    </w:lvl>
  </w:abstractNum>
  <w:abstractNum w:abstractNumId="2" w15:restartNumberingAfterBreak="0">
    <w:nsid w:val="0172106C"/>
    <w:multiLevelType w:val="hybridMultilevel"/>
    <w:tmpl w:val="A4C6E9AA"/>
    <w:lvl w:ilvl="0" w:tplc="E3F27994">
      <w:start w:val="1"/>
      <w:numFmt w:val="decimal"/>
      <w:lvlText w:val="(%1)"/>
      <w:lvlJc w:val="left"/>
      <w:pPr>
        <w:ind w:left="1440" w:hanging="72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 w15:restartNumberingAfterBreak="0">
    <w:nsid w:val="06CA2A7B"/>
    <w:multiLevelType w:val="hybridMultilevel"/>
    <w:tmpl w:val="F2147028"/>
    <w:lvl w:ilvl="0" w:tplc="04090001">
      <w:start w:val="1"/>
      <w:numFmt w:val="bullet"/>
      <w:lvlText w:val=""/>
      <w:lvlJc w:val="left"/>
      <w:pPr>
        <w:ind w:left="2160" w:hanging="360"/>
      </w:pPr>
      <w:rPr>
        <w:rFonts w:ascii="Symbol" w:hAnsi="Symbol" w:hint="default"/>
      </w:rPr>
    </w:lvl>
    <w:lvl w:ilvl="1" w:tplc="04090003" w:tentative="1">
      <w:start w:val="1"/>
      <w:numFmt w:val="bullet"/>
      <w:lvlText w:val="o"/>
      <w:lvlJc w:val="left"/>
      <w:pPr>
        <w:ind w:left="2880" w:hanging="360"/>
      </w:pPr>
      <w:rPr>
        <w:rFonts w:ascii="Courier New" w:hAnsi="Courier New" w:cs="Courier New" w:hint="default"/>
      </w:rPr>
    </w:lvl>
    <w:lvl w:ilvl="2" w:tplc="04090005" w:tentative="1">
      <w:start w:val="1"/>
      <w:numFmt w:val="bullet"/>
      <w:lvlText w:val=""/>
      <w:lvlJc w:val="left"/>
      <w:pPr>
        <w:ind w:left="3600" w:hanging="360"/>
      </w:pPr>
      <w:rPr>
        <w:rFonts w:ascii="Wingdings" w:hAnsi="Wingdings" w:hint="default"/>
      </w:rPr>
    </w:lvl>
    <w:lvl w:ilvl="3" w:tplc="04090001" w:tentative="1">
      <w:start w:val="1"/>
      <w:numFmt w:val="bullet"/>
      <w:lvlText w:val=""/>
      <w:lvlJc w:val="left"/>
      <w:pPr>
        <w:ind w:left="4320" w:hanging="360"/>
      </w:pPr>
      <w:rPr>
        <w:rFonts w:ascii="Symbol" w:hAnsi="Symbol" w:hint="default"/>
      </w:rPr>
    </w:lvl>
    <w:lvl w:ilvl="4" w:tplc="04090003" w:tentative="1">
      <w:start w:val="1"/>
      <w:numFmt w:val="bullet"/>
      <w:lvlText w:val="o"/>
      <w:lvlJc w:val="left"/>
      <w:pPr>
        <w:ind w:left="5040" w:hanging="360"/>
      </w:pPr>
      <w:rPr>
        <w:rFonts w:ascii="Courier New" w:hAnsi="Courier New" w:cs="Courier New" w:hint="default"/>
      </w:rPr>
    </w:lvl>
    <w:lvl w:ilvl="5" w:tplc="04090005" w:tentative="1">
      <w:start w:val="1"/>
      <w:numFmt w:val="bullet"/>
      <w:lvlText w:val=""/>
      <w:lvlJc w:val="left"/>
      <w:pPr>
        <w:ind w:left="5760" w:hanging="360"/>
      </w:pPr>
      <w:rPr>
        <w:rFonts w:ascii="Wingdings" w:hAnsi="Wingdings" w:hint="default"/>
      </w:rPr>
    </w:lvl>
    <w:lvl w:ilvl="6" w:tplc="04090001" w:tentative="1">
      <w:start w:val="1"/>
      <w:numFmt w:val="bullet"/>
      <w:lvlText w:val=""/>
      <w:lvlJc w:val="left"/>
      <w:pPr>
        <w:ind w:left="6480" w:hanging="360"/>
      </w:pPr>
      <w:rPr>
        <w:rFonts w:ascii="Symbol" w:hAnsi="Symbol" w:hint="default"/>
      </w:rPr>
    </w:lvl>
    <w:lvl w:ilvl="7" w:tplc="04090003" w:tentative="1">
      <w:start w:val="1"/>
      <w:numFmt w:val="bullet"/>
      <w:lvlText w:val="o"/>
      <w:lvlJc w:val="left"/>
      <w:pPr>
        <w:ind w:left="7200" w:hanging="360"/>
      </w:pPr>
      <w:rPr>
        <w:rFonts w:ascii="Courier New" w:hAnsi="Courier New" w:cs="Courier New" w:hint="default"/>
      </w:rPr>
    </w:lvl>
    <w:lvl w:ilvl="8" w:tplc="04090005" w:tentative="1">
      <w:start w:val="1"/>
      <w:numFmt w:val="bullet"/>
      <w:lvlText w:val=""/>
      <w:lvlJc w:val="left"/>
      <w:pPr>
        <w:ind w:left="7920" w:hanging="360"/>
      </w:pPr>
      <w:rPr>
        <w:rFonts w:ascii="Wingdings" w:hAnsi="Wingdings" w:hint="default"/>
      </w:rPr>
    </w:lvl>
  </w:abstractNum>
  <w:abstractNum w:abstractNumId="4" w15:restartNumberingAfterBreak="0">
    <w:nsid w:val="06D00EC6"/>
    <w:multiLevelType w:val="hybridMultilevel"/>
    <w:tmpl w:val="80687626"/>
    <w:lvl w:ilvl="0" w:tplc="0409000B">
      <w:start w:val="1"/>
      <w:numFmt w:val="bullet"/>
      <w:lvlText w:val=""/>
      <w:lvlJc w:val="left"/>
      <w:pPr>
        <w:ind w:left="1080" w:hanging="360"/>
      </w:pPr>
      <w:rPr>
        <w:rFonts w:ascii="Wingdings" w:hAnsi="Wingdings" w:hint="default"/>
      </w:rPr>
    </w:lvl>
    <w:lvl w:ilvl="1" w:tplc="0409000B">
      <w:start w:val="1"/>
      <w:numFmt w:val="bullet"/>
      <w:lvlText w:val=""/>
      <w:lvlJc w:val="left"/>
      <w:pPr>
        <w:ind w:left="1800" w:hanging="360"/>
      </w:pPr>
      <w:rPr>
        <w:rFonts w:ascii="Wingdings" w:hAnsi="Wingdings" w:hint="default"/>
      </w:rPr>
    </w:lvl>
    <w:lvl w:ilvl="2" w:tplc="04090005">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5" w15:restartNumberingAfterBreak="0">
    <w:nsid w:val="08431C62"/>
    <w:multiLevelType w:val="hybridMultilevel"/>
    <w:tmpl w:val="CBDC2BD8"/>
    <w:lvl w:ilvl="0" w:tplc="0409000B">
      <w:start w:val="1"/>
      <w:numFmt w:val="bullet"/>
      <w:lvlText w:val=""/>
      <w:lvlJc w:val="left"/>
      <w:pPr>
        <w:ind w:left="3240" w:hanging="720"/>
      </w:pPr>
      <w:rPr>
        <w:rFonts w:ascii="Wingdings" w:hAnsi="Wingdings" w:hint="default"/>
      </w:rPr>
    </w:lvl>
    <w:lvl w:ilvl="1" w:tplc="58FC24E2">
      <w:start w:val="1"/>
      <w:numFmt w:val="lowerLetter"/>
      <w:lvlText w:val="%2."/>
      <w:lvlJc w:val="left"/>
      <w:pPr>
        <w:ind w:left="3600" w:hanging="360"/>
      </w:pPr>
      <w:rPr>
        <w:b w:val="0"/>
      </w:rPr>
    </w:lvl>
    <w:lvl w:ilvl="2" w:tplc="0409001B">
      <w:start w:val="1"/>
      <w:numFmt w:val="lowerRoman"/>
      <w:lvlText w:val="%3."/>
      <w:lvlJc w:val="right"/>
      <w:pPr>
        <w:ind w:left="4320" w:hanging="180"/>
      </w:pPr>
    </w:lvl>
    <w:lvl w:ilvl="3" w:tplc="0409000F">
      <w:start w:val="1"/>
      <w:numFmt w:val="decimal"/>
      <w:lvlText w:val="%4."/>
      <w:lvlJc w:val="left"/>
      <w:pPr>
        <w:ind w:left="5040" w:hanging="360"/>
      </w:pPr>
    </w:lvl>
    <w:lvl w:ilvl="4" w:tplc="04090019">
      <w:start w:val="1"/>
      <w:numFmt w:val="lowerLetter"/>
      <w:lvlText w:val="%5."/>
      <w:lvlJc w:val="left"/>
      <w:pPr>
        <w:ind w:left="5760" w:hanging="360"/>
      </w:pPr>
    </w:lvl>
    <w:lvl w:ilvl="5" w:tplc="0409001B" w:tentative="1">
      <w:start w:val="1"/>
      <w:numFmt w:val="lowerRoman"/>
      <w:lvlText w:val="%6."/>
      <w:lvlJc w:val="right"/>
      <w:pPr>
        <w:ind w:left="6480" w:hanging="180"/>
      </w:pPr>
    </w:lvl>
    <w:lvl w:ilvl="6" w:tplc="0409000F" w:tentative="1">
      <w:start w:val="1"/>
      <w:numFmt w:val="decimal"/>
      <w:lvlText w:val="%7."/>
      <w:lvlJc w:val="left"/>
      <w:pPr>
        <w:ind w:left="7200" w:hanging="360"/>
      </w:pPr>
    </w:lvl>
    <w:lvl w:ilvl="7" w:tplc="04090019" w:tentative="1">
      <w:start w:val="1"/>
      <w:numFmt w:val="lowerLetter"/>
      <w:lvlText w:val="%8."/>
      <w:lvlJc w:val="left"/>
      <w:pPr>
        <w:ind w:left="7920" w:hanging="360"/>
      </w:pPr>
    </w:lvl>
    <w:lvl w:ilvl="8" w:tplc="0409001B" w:tentative="1">
      <w:start w:val="1"/>
      <w:numFmt w:val="lowerRoman"/>
      <w:lvlText w:val="%9."/>
      <w:lvlJc w:val="right"/>
      <w:pPr>
        <w:ind w:left="8640" w:hanging="180"/>
      </w:pPr>
    </w:lvl>
  </w:abstractNum>
  <w:abstractNum w:abstractNumId="6" w15:restartNumberingAfterBreak="0">
    <w:nsid w:val="0A5F0EE8"/>
    <w:multiLevelType w:val="hybridMultilevel"/>
    <w:tmpl w:val="218E90E8"/>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7" w15:restartNumberingAfterBreak="0">
    <w:nsid w:val="0ADC4211"/>
    <w:multiLevelType w:val="hybridMultilevel"/>
    <w:tmpl w:val="8A3A3FC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0C183930"/>
    <w:multiLevelType w:val="hybridMultilevel"/>
    <w:tmpl w:val="7390E054"/>
    <w:lvl w:ilvl="0" w:tplc="0409000D">
      <w:start w:val="1"/>
      <w:numFmt w:val="bullet"/>
      <w:lvlText w:val=""/>
      <w:lvlJc w:val="left"/>
      <w:pPr>
        <w:ind w:left="720" w:hanging="360"/>
      </w:pPr>
      <w:rPr>
        <w:rFonts w:ascii="Wingdings" w:hAnsi="Wingdings" w:hint="default"/>
      </w:rPr>
    </w:lvl>
    <w:lvl w:ilvl="1" w:tplc="0409000D">
      <w:start w:val="1"/>
      <w:numFmt w:val="bullet"/>
      <w:lvlText w:val=""/>
      <w:lvlJc w:val="left"/>
      <w:pPr>
        <w:ind w:left="1440" w:hanging="360"/>
      </w:pPr>
      <w:rPr>
        <w:rFonts w:ascii="Wingdings" w:hAnsi="Wingding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0CCD3A40"/>
    <w:multiLevelType w:val="hybridMultilevel"/>
    <w:tmpl w:val="86805E34"/>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13AD7B1A"/>
    <w:multiLevelType w:val="hybridMultilevel"/>
    <w:tmpl w:val="AE98AB34"/>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1" w15:restartNumberingAfterBreak="0">
    <w:nsid w:val="18AE08DE"/>
    <w:multiLevelType w:val="hybridMultilevel"/>
    <w:tmpl w:val="F272ABB6"/>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198B0C94"/>
    <w:multiLevelType w:val="hybridMultilevel"/>
    <w:tmpl w:val="F3E2CCBE"/>
    <w:lvl w:ilvl="0" w:tplc="D3D05BF2">
      <w:start w:val="1"/>
      <w:numFmt w:val="upperRoman"/>
      <w:lvlText w:val="%1."/>
      <w:lvlJc w:val="left"/>
      <w:pPr>
        <w:ind w:left="720" w:hanging="720"/>
      </w:pPr>
      <w:rPr>
        <w:rFonts w:hint="default"/>
        <w:b/>
        <w:color w:val="1F4E79" w:themeColor="accent1" w:themeShade="80"/>
        <w:sz w:val="24"/>
        <w:szCs w:val="24"/>
      </w:rPr>
    </w:lvl>
    <w:lvl w:ilvl="1" w:tplc="EA961350">
      <w:start w:val="1"/>
      <w:numFmt w:val="upperLetter"/>
      <w:lvlText w:val="%2."/>
      <w:lvlJc w:val="left"/>
      <w:pPr>
        <w:ind w:left="1440" w:hanging="360"/>
      </w:pPr>
      <w:rPr>
        <w:rFonts w:ascii="Verdana" w:eastAsiaTheme="minorHAnsi" w:hAnsi="Verdana" w:cstheme="minorBidi"/>
      </w:rPr>
    </w:lvl>
    <w:lvl w:ilvl="2" w:tplc="0409001B">
      <w:start w:val="1"/>
      <w:numFmt w:val="lowerRoman"/>
      <w:lvlText w:val="%3."/>
      <w:lvlJc w:val="right"/>
      <w:pPr>
        <w:ind w:left="2160" w:hanging="180"/>
      </w:pPr>
    </w:lvl>
    <w:lvl w:ilvl="3" w:tplc="0409000B">
      <w:start w:val="1"/>
      <w:numFmt w:val="bullet"/>
      <w:lvlText w:val=""/>
      <w:lvlJc w:val="left"/>
      <w:pPr>
        <w:ind w:left="2880" w:hanging="360"/>
      </w:pPr>
      <w:rPr>
        <w:rFonts w:ascii="Wingdings" w:hAnsi="Wingdings" w:hint="default"/>
      </w:rPr>
    </w:lvl>
    <w:lvl w:ilvl="4" w:tplc="C0145B04">
      <w:start w:val="1"/>
      <w:numFmt w:val="lowerLetter"/>
      <w:lvlText w:val="%5."/>
      <w:lvlJc w:val="left"/>
      <w:pPr>
        <w:ind w:left="3600" w:hanging="360"/>
      </w:pPr>
      <w:rPr>
        <w:rFonts w:ascii="Verdana" w:eastAsiaTheme="minorHAnsi" w:hAnsi="Verdana" w:cstheme="minorBidi"/>
      </w:rPr>
    </w:lvl>
    <w:lvl w:ilvl="5" w:tplc="0409001B">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1B9676A4"/>
    <w:multiLevelType w:val="hybridMultilevel"/>
    <w:tmpl w:val="76900696"/>
    <w:lvl w:ilvl="0" w:tplc="0409001B">
      <w:start w:val="1"/>
      <w:numFmt w:val="lowerRoman"/>
      <w:lvlText w:val="%1."/>
      <w:lvlJc w:val="righ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4" w15:restartNumberingAfterBreak="0">
    <w:nsid w:val="1D3820E3"/>
    <w:multiLevelType w:val="hybridMultilevel"/>
    <w:tmpl w:val="63A65E20"/>
    <w:lvl w:ilvl="0" w:tplc="04090015">
      <w:start w:val="1"/>
      <w:numFmt w:val="upperLetter"/>
      <w:lvlText w:val="%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1D3A7C82"/>
    <w:multiLevelType w:val="hybridMultilevel"/>
    <w:tmpl w:val="987C58E2"/>
    <w:lvl w:ilvl="0" w:tplc="60CE32E6">
      <w:start w:val="6"/>
      <w:numFmt w:val="lowerLetter"/>
      <w:lvlText w:val="%1."/>
      <w:lvlJc w:val="left"/>
      <w:pPr>
        <w:ind w:left="2520" w:hanging="360"/>
      </w:pPr>
      <w:rPr>
        <w:rFonts w:hint="default"/>
      </w:rPr>
    </w:lvl>
    <w:lvl w:ilvl="1" w:tplc="04090019">
      <w:start w:val="1"/>
      <w:numFmt w:val="lowerLetter"/>
      <w:lvlText w:val="%2."/>
      <w:lvlJc w:val="left"/>
      <w:pPr>
        <w:ind w:left="3240" w:hanging="360"/>
      </w:pPr>
    </w:lvl>
    <w:lvl w:ilvl="2" w:tplc="0409001B">
      <w:start w:val="1"/>
      <w:numFmt w:val="lowerRoman"/>
      <w:lvlText w:val="%3."/>
      <w:lvlJc w:val="right"/>
      <w:pPr>
        <w:ind w:left="3960" w:hanging="180"/>
      </w:pPr>
    </w:lvl>
    <w:lvl w:ilvl="3" w:tplc="32DC6EB4">
      <w:start w:val="1"/>
      <w:numFmt w:val="decimal"/>
      <w:lvlText w:val="%4."/>
      <w:lvlJc w:val="left"/>
      <w:pPr>
        <w:ind w:left="4680" w:hanging="360"/>
      </w:pPr>
      <w:rPr>
        <w:rFonts w:ascii="Verdana" w:eastAsiaTheme="minorHAnsi" w:hAnsi="Verdana" w:cstheme="minorBidi"/>
      </w:rPr>
    </w:lvl>
    <w:lvl w:ilvl="4" w:tplc="04090019">
      <w:start w:val="1"/>
      <w:numFmt w:val="lowerLetter"/>
      <w:lvlText w:val="%5."/>
      <w:lvlJc w:val="left"/>
      <w:pPr>
        <w:ind w:left="5400" w:hanging="360"/>
      </w:pPr>
    </w:lvl>
    <w:lvl w:ilvl="5" w:tplc="A074EA46">
      <w:start w:val="9"/>
      <w:numFmt w:val="upperRoman"/>
      <w:lvlText w:val="%6&gt;"/>
      <w:lvlJc w:val="left"/>
      <w:pPr>
        <w:ind w:left="6660" w:hanging="720"/>
      </w:pPr>
      <w:rPr>
        <w:rFonts w:ascii="Roboto Slab" w:eastAsia="Times New Roman" w:hAnsi="Roboto Slab" w:cs="Arial" w:hint="default"/>
        <w:b/>
        <w:color w:val="1F4E79" w:themeColor="accent1" w:themeShade="80"/>
        <w:sz w:val="27"/>
        <w:u w:val="single"/>
      </w:rPr>
    </w:lvl>
    <w:lvl w:ilvl="6" w:tplc="0409000F" w:tentative="1">
      <w:start w:val="1"/>
      <w:numFmt w:val="decimal"/>
      <w:lvlText w:val="%7."/>
      <w:lvlJc w:val="left"/>
      <w:pPr>
        <w:ind w:left="6840" w:hanging="360"/>
      </w:pPr>
    </w:lvl>
    <w:lvl w:ilvl="7" w:tplc="04090019" w:tentative="1">
      <w:start w:val="1"/>
      <w:numFmt w:val="lowerLetter"/>
      <w:lvlText w:val="%8."/>
      <w:lvlJc w:val="left"/>
      <w:pPr>
        <w:ind w:left="7560" w:hanging="360"/>
      </w:pPr>
    </w:lvl>
    <w:lvl w:ilvl="8" w:tplc="0409001B" w:tentative="1">
      <w:start w:val="1"/>
      <w:numFmt w:val="lowerRoman"/>
      <w:lvlText w:val="%9."/>
      <w:lvlJc w:val="right"/>
      <w:pPr>
        <w:ind w:left="8280" w:hanging="180"/>
      </w:pPr>
    </w:lvl>
  </w:abstractNum>
  <w:abstractNum w:abstractNumId="16" w15:restartNumberingAfterBreak="0">
    <w:nsid w:val="1F7B715A"/>
    <w:multiLevelType w:val="hybridMultilevel"/>
    <w:tmpl w:val="BBC02552"/>
    <w:lvl w:ilvl="0" w:tplc="0409000B">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20B27A9C"/>
    <w:multiLevelType w:val="hybridMultilevel"/>
    <w:tmpl w:val="123CDE98"/>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26164445"/>
    <w:multiLevelType w:val="hybridMultilevel"/>
    <w:tmpl w:val="8F6232A8"/>
    <w:lvl w:ilvl="0" w:tplc="0409001B">
      <w:start w:val="1"/>
      <w:numFmt w:val="lowerRoman"/>
      <w:lvlText w:val="%1."/>
      <w:lvlJc w:val="righ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9" w15:restartNumberingAfterBreak="0">
    <w:nsid w:val="261774EF"/>
    <w:multiLevelType w:val="hybridMultilevel"/>
    <w:tmpl w:val="44721E7C"/>
    <w:lvl w:ilvl="0" w:tplc="04090019">
      <w:start w:val="9"/>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261F22C7"/>
    <w:multiLevelType w:val="multilevel"/>
    <w:tmpl w:val="D8C6B69A"/>
    <w:lvl w:ilvl="0">
      <w:start w:val="13"/>
      <w:numFmt w:val="decimal"/>
      <w:lvlText w:val="%1."/>
      <w:lvlJc w:val="left"/>
      <w:pPr>
        <w:tabs>
          <w:tab w:val="num" w:pos="1440"/>
        </w:tabs>
        <w:ind w:left="1440" w:hanging="360"/>
      </w:pPr>
    </w:lvl>
    <w:lvl w:ilvl="1" w:tentative="1">
      <w:start w:val="1"/>
      <w:numFmt w:val="decimal"/>
      <w:lvlText w:val="%2."/>
      <w:lvlJc w:val="left"/>
      <w:pPr>
        <w:tabs>
          <w:tab w:val="num" w:pos="2160"/>
        </w:tabs>
        <w:ind w:left="2160" w:hanging="360"/>
      </w:pPr>
    </w:lvl>
    <w:lvl w:ilvl="2" w:tentative="1">
      <w:start w:val="1"/>
      <w:numFmt w:val="decimal"/>
      <w:lvlText w:val="%3."/>
      <w:lvlJc w:val="left"/>
      <w:pPr>
        <w:tabs>
          <w:tab w:val="num" w:pos="2880"/>
        </w:tabs>
        <w:ind w:left="2880" w:hanging="360"/>
      </w:pPr>
    </w:lvl>
    <w:lvl w:ilvl="3" w:tentative="1">
      <w:start w:val="1"/>
      <w:numFmt w:val="decimal"/>
      <w:lvlText w:val="%4."/>
      <w:lvlJc w:val="left"/>
      <w:pPr>
        <w:tabs>
          <w:tab w:val="num" w:pos="3600"/>
        </w:tabs>
        <w:ind w:left="3600" w:hanging="360"/>
      </w:pPr>
    </w:lvl>
    <w:lvl w:ilvl="4" w:tentative="1">
      <w:start w:val="1"/>
      <w:numFmt w:val="decimal"/>
      <w:lvlText w:val="%5."/>
      <w:lvlJc w:val="left"/>
      <w:pPr>
        <w:tabs>
          <w:tab w:val="num" w:pos="4320"/>
        </w:tabs>
        <w:ind w:left="4320" w:hanging="360"/>
      </w:pPr>
    </w:lvl>
    <w:lvl w:ilvl="5" w:tentative="1">
      <w:start w:val="1"/>
      <w:numFmt w:val="decimal"/>
      <w:lvlText w:val="%6."/>
      <w:lvlJc w:val="left"/>
      <w:pPr>
        <w:tabs>
          <w:tab w:val="num" w:pos="5040"/>
        </w:tabs>
        <w:ind w:left="5040" w:hanging="360"/>
      </w:pPr>
    </w:lvl>
    <w:lvl w:ilvl="6" w:tentative="1">
      <w:start w:val="1"/>
      <w:numFmt w:val="decimal"/>
      <w:lvlText w:val="%7."/>
      <w:lvlJc w:val="left"/>
      <w:pPr>
        <w:tabs>
          <w:tab w:val="num" w:pos="5760"/>
        </w:tabs>
        <w:ind w:left="5760" w:hanging="360"/>
      </w:pPr>
    </w:lvl>
    <w:lvl w:ilvl="7" w:tentative="1">
      <w:start w:val="1"/>
      <w:numFmt w:val="decimal"/>
      <w:lvlText w:val="%8."/>
      <w:lvlJc w:val="left"/>
      <w:pPr>
        <w:tabs>
          <w:tab w:val="num" w:pos="6480"/>
        </w:tabs>
        <w:ind w:left="6480" w:hanging="360"/>
      </w:pPr>
    </w:lvl>
    <w:lvl w:ilvl="8" w:tentative="1">
      <w:start w:val="1"/>
      <w:numFmt w:val="decimal"/>
      <w:lvlText w:val="%9."/>
      <w:lvlJc w:val="left"/>
      <w:pPr>
        <w:tabs>
          <w:tab w:val="num" w:pos="7200"/>
        </w:tabs>
        <w:ind w:left="7200" w:hanging="360"/>
      </w:pPr>
    </w:lvl>
  </w:abstractNum>
  <w:abstractNum w:abstractNumId="21" w15:restartNumberingAfterBreak="0">
    <w:nsid w:val="26E737C1"/>
    <w:multiLevelType w:val="hybridMultilevel"/>
    <w:tmpl w:val="2C065C82"/>
    <w:lvl w:ilvl="0" w:tplc="0409001B">
      <w:start w:val="1"/>
      <w:numFmt w:val="lowerRoman"/>
      <w:lvlText w:val="%1."/>
      <w:lvlJc w:val="right"/>
      <w:pPr>
        <w:ind w:left="2160" w:hanging="360"/>
      </w:p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22" w15:restartNumberingAfterBreak="0">
    <w:nsid w:val="27923A01"/>
    <w:multiLevelType w:val="hybridMultilevel"/>
    <w:tmpl w:val="21C4E07C"/>
    <w:lvl w:ilvl="0" w:tplc="0409000F">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3" w15:restartNumberingAfterBreak="0">
    <w:nsid w:val="27D961BF"/>
    <w:multiLevelType w:val="hybridMultilevel"/>
    <w:tmpl w:val="5A026AB2"/>
    <w:lvl w:ilvl="0" w:tplc="0409000B">
      <w:start w:val="1"/>
      <w:numFmt w:val="bullet"/>
      <w:lvlText w:val=""/>
      <w:lvlJc w:val="left"/>
      <w:pPr>
        <w:ind w:left="2160" w:hanging="360"/>
      </w:pPr>
      <w:rPr>
        <w:rFonts w:ascii="Wingdings" w:hAnsi="Wingdings" w:hint="default"/>
      </w:rPr>
    </w:lvl>
    <w:lvl w:ilvl="1" w:tplc="04090003">
      <w:start w:val="1"/>
      <w:numFmt w:val="bullet"/>
      <w:lvlText w:val="o"/>
      <w:lvlJc w:val="left"/>
      <w:pPr>
        <w:ind w:left="2880" w:hanging="360"/>
      </w:pPr>
      <w:rPr>
        <w:rFonts w:ascii="Courier New" w:hAnsi="Courier New" w:cs="Courier New" w:hint="default"/>
      </w:rPr>
    </w:lvl>
    <w:lvl w:ilvl="2" w:tplc="04090005" w:tentative="1">
      <w:start w:val="1"/>
      <w:numFmt w:val="bullet"/>
      <w:lvlText w:val=""/>
      <w:lvlJc w:val="left"/>
      <w:pPr>
        <w:ind w:left="3600" w:hanging="360"/>
      </w:pPr>
      <w:rPr>
        <w:rFonts w:ascii="Wingdings" w:hAnsi="Wingdings" w:hint="default"/>
      </w:rPr>
    </w:lvl>
    <w:lvl w:ilvl="3" w:tplc="04090001" w:tentative="1">
      <w:start w:val="1"/>
      <w:numFmt w:val="bullet"/>
      <w:lvlText w:val=""/>
      <w:lvlJc w:val="left"/>
      <w:pPr>
        <w:ind w:left="4320" w:hanging="360"/>
      </w:pPr>
      <w:rPr>
        <w:rFonts w:ascii="Symbol" w:hAnsi="Symbol" w:hint="default"/>
      </w:rPr>
    </w:lvl>
    <w:lvl w:ilvl="4" w:tplc="04090003" w:tentative="1">
      <w:start w:val="1"/>
      <w:numFmt w:val="bullet"/>
      <w:lvlText w:val="o"/>
      <w:lvlJc w:val="left"/>
      <w:pPr>
        <w:ind w:left="5040" w:hanging="360"/>
      </w:pPr>
      <w:rPr>
        <w:rFonts w:ascii="Courier New" w:hAnsi="Courier New" w:cs="Courier New" w:hint="default"/>
      </w:rPr>
    </w:lvl>
    <w:lvl w:ilvl="5" w:tplc="04090005" w:tentative="1">
      <w:start w:val="1"/>
      <w:numFmt w:val="bullet"/>
      <w:lvlText w:val=""/>
      <w:lvlJc w:val="left"/>
      <w:pPr>
        <w:ind w:left="5760" w:hanging="360"/>
      </w:pPr>
      <w:rPr>
        <w:rFonts w:ascii="Wingdings" w:hAnsi="Wingdings" w:hint="default"/>
      </w:rPr>
    </w:lvl>
    <w:lvl w:ilvl="6" w:tplc="04090001" w:tentative="1">
      <w:start w:val="1"/>
      <w:numFmt w:val="bullet"/>
      <w:lvlText w:val=""/>
      <w:lvlJc w:val="left"/>
      <w:pPr>
        <w:ind w:left="6480" w:hanging="360"/>
      </w:pPr>
      <w:rPr>
        <w:rFonts w:ascii="Symbol" w:hAnsi="Symbol" w:hint="default"/>
      </w:rPr>
    </w:lvl>
    <w:lvl w:ilvl="7" w:tplc="04090003" w:tentative="1">
      <w:start w:val="1"/>
      <w:numFmt w:val="bullet"/>
      <w:lvlText w:val="o"/>
      <w:lvlJc w:val="left"/>
      <w:pPr>
        <w:ind w:left="7200" w:hanging="360"/>
      </w:pPr>
      <w:rPr>
        <w:rFonts w:ascii="Courier New" w:hAnsi="Courier New" w:cs="Courier New" w:hint="default"/>
      </w:rPr>
    </w:lvl>
    <w:lvl w:ilvl="8" w:tplc="04090005" w:tentative="1">
      <w:start w:val="1"/>
      <w:numFmt w:val="bullet"/>
      <w:lvlText w:val=""/>
      <w:lvlJc w:val="left"/>
      <w:pPr>
        <w:ind w:left="7920" w:hanging="360"/>
      </w:pPr>
      <w:rPr>
        <w:rFonts w:ascii="Wingdings" w:hAnsi="Wingdings" w:hint="default"/>
      </w:rPr>
    </w:lvl>
  </w:abstractNum>
  <w:abstractNum w:abstractNumId="24" w15:restartNumberingAfterBreak="0">
    <w:nsid w:val="29B11BEC"/>
    <w:multiLevelType w:val="hybridMultilevel"/>
    <w:tmpl w:val="D1C64620"/>
    <w:lvl w:ilvl="0" w:tplc="04090001">
      <w:start w:val="1"/>
      <w:numFmt w:val="bullet"/>
      <w:lvlText w:val=""/>
      <w:lvlJc w:val="left"/>
      <w:pPr>
        <w:ind w:left="3960" w:hanging="360"/>
      </w:pPr>
      <w:rPr>
        <w:rFonts w:ascii="Symbol" w:hAnsi="Symbol" w:hint="default"/>
      </w:rPr>
    </w:lvl>
    <w:lvl w:ilvl="1" w:tplc="04090003" w:tentative="1">
      <w:start w:val="1"/>
      <w:numFmt w:val="bullet"/>
      <w:lvlText w:val="o"/>
      <w:lvlJc w:val="left"/>
      <w:pPr>
        <w:ind w:left="4680" w:hanging="360"/>
      </w:pPr>
      <w:rPr>
        <w:rFonts w:ascii="Courier New" w:hAnsi="Courier New" w:cs="Courier New" w:hint="default"/>
      </w:rPr>
    </w:lvl>
    <w:lvl w:ilvl="2" w:tplc="04090005" w:tentative="1">
      <w:start w:val="1"/>
      <w:numFmt w:val="bullet"/>
      <w:lvlText w:val=""/>
      <w:lvlJc w:val="left"/>
      <w:pPr>
        <w:ind w:left="5400" w:hanging="360"/>
      </w:pPr>
      <w:rPr>
        <w:rFonts w:ascii="Wingdings" w:hAnsi="Wingdings" w:hint="default"/>
      </w:rPr>
    </w:lvl>
    <w:lvl w:ilvl="3" w:tplc="04090001" w:tentative="1">
      <w:start w:val="1"/>
      <w:numFmt w:val="bullet"/>
      <w:lvlText w:val=""/>
      <w:lvlJc w:val="left"/>
      <w:pPr>
        <w:ind w:left="6120" w:hanging="360"/>
      </w:pPr>
      <w:rPr>
        <w:rFonts w:ascii="Symbol" w:hAnsi="Symbol" w:hint="default"/>
      </w:rPr>
    </w:lvl>
    <w:lvl w:ilvl="4" w:tplc="04090003" w:tentative="1">
      <w:start w:val="1"/>
      <w:numFmt w:val="bullet"/>
      <w:lvlText w:val="o"/>
      <w:lvlJc w:val="left"/>
      <w:pPr>
        <w:ind w:left="6840" w:hanging="360"/>
      </w:pPr>
      <w:rPr>
        <w:rFonts w:ascii="Courier New" w:hAnsi="Courier New" w:cs="Courier New" w:hint="default"/>
      </w:rPr>
    </w:lvl>
    <w:lvl w:ilvl="5" w:tplc="04090005" w:tentative="1">
      <w:start w:val="1"/>
      <w:numFmt w:val="bullet"/>
      <w:lvlText w:val=""/>
      <w:lvlJc w:val="left"/>
      <w:pPr>
        <w:ind w:left="7560" w:hanging="360"/>
      </w:pPr>
      <w:rPr>
        <w:rFonts w:ascii="Wingdings" w:hAnsi="Wingdings" w:hint="default"/>
      </w:rPr>
    </w:lvl>
    <w:lvl w:ilvl="6" w:tplc="04090001" w:tentative="1">
      <w:start w:val="1"/>
      <w:numFmt w:val="bullet"/>
      <w:lvlText w:val=""/>
      <w:lvlJc w:val="left"/>
      <w:pPr>
        <w:ind w:left="8280" w:hanging="360"/>
      </w:pPr>
      <w:rPr>
        <w:rFonts w:ascii="Symbol" w:hAnsi="Symbol" w:hint="default"/>
      </w:rPr>
    </w:lvl>
    <w:lvl w:ilvl="7" w:tplc="04090003" w:tentative="1">
      <w:start w:val="1"/>
      <w:numFmt w:val="bullet"/>
      <w:lvlText w:val="o"/>
      <w:lvlJc w:val="left"/>
      <w:pPr>
        <w:ind w:left="9000" w:hanging="360"/>
      </w:pPr>
      <w:rPr>
        <w:rFonts w:ascii="Courier New" w:hAnsi="Courier New" w:cs="Courier New" w:hint="default"/>
      </w:rPr>
    </w:lvl>
    <w:lvl w:ilvl="8" w:tplc="04090005" w:tentative="1">
      <w:start w:val="1"/>
      <w:numFmt w:val="bullet"/>
      <w:lvlText w:val=""/>
      <w:lvlJc w:val="left"/>
      <w:pPr>
        <w:ind w:left="9720" w:hanging="360"/>
      </w:pPr>
      <w:rPr>
        <w:rFonts w:ascii="Wingdings" w:hAnsi="Wingdings" w:hint="default"/>
      </w:rPr>
    </w:lvl>
  </w:abstractNum>
  <w:abstractNum w:abstractNumId="25" w15:restartNumberingAfterBreak="0">
    <w:nsid w:val="2A0F4C33"/>
    <w:multiLevelType w:val="multilevel"/>
    <w:tmpl w:val="F51E0538"/>
    <w:lvl w:ilvl="0">
      <w:start w:val="1"/>
      <w:numFmt w:val="bullet"/>
      <w:lvlText w:val=""/>
      <w:lvlJc w:val="left"/>
      <w:pPr>
        <w:tabs>
          <w:tab w:val="num" w:pos="720"/>
        </w:tabs>
        <w:ind w:left="720" w:hanging="360"/>
      </w:pPr>
      <w:rPr>
        <w:rFonts w:ascii="Symbol" w:hAnsi="Symbol" w:hint="default"/>
        <w:sz w:val="20"/>
      </w:rPr>
    </w:lvl>
    <w:lvl w:ilvl="1">
      <w:start w:val="1"/>
      <w:numFmt w:val="decimal"/>
      <w:lvlText w:val="%2."/>
      <w:lvlJc w:val="left"/>
      <w:pPr>
        <w:ind w:left="1440" w:hanging="360"/>
      </w:pPr>
      <w:rPr>
        <w:rFonts w:hint="default"/>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upperLetter"/>
      <w:lvlText w:val="%5."/>
      <w:lvlJc w:val="left"/>
      <w:pPr>
        <w:ind w:left="3600" w:hanging="360"/>
      </w:pPr>
      <w:rPr>
        <w:rFonts w:hint="default"/>
      </w:rPr>
    </w:lvl>
    <w:lvl w:ilvl="5">
      <w:start w:val="1"/>
      <w:numFmt w:val="lowerLetter"/>
      <w:lvlText w:val="%6."/>
      <w:lvlJc w:val="left"/>
      <w:pPr>
        <w:ind w:left="4320" w:hanging="360"/>
      </w:pPr>
      <w:rPr>
        <w:rFonts w:hint="default"/>
      </w:rPr>
    </w:lvl>
    <w:lvl w:ilvl="6">
      <w:start w:val="1"/>
      <w:numFmt w:val="upperRoman"/>
      <w:lvlText w:val="%7&gt;"/>
      <w:lvlJc w:val="left"/>
      <w:pPr>
        <w:ind w:left="5400" w:hanging="720"/>
      </w:pPr>
      <w:rPr>
        <w:rFonts w:ascii="Verdana" w:eastAsiaTheme="minorHAnsi" w:hAnsi="Verdana" w:cstheme="minorBidi" w:hint="default"/>
        <w:sz w:val="22"/>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 w15:restartNumberingAfterBreak="0">
    <w:nsid w:val="2BFC2E86"/>
    <w:multiLevelType w:val="hybridMultilevel"/>
    <w:tmpl w:val="202C93BE"/>
    <w:lvl w:ilvl="0" w:tplc="04090001">
      <w:start w:val="1"/>
      <w:numFmt w:val="bullet"/>
      <w:lvlText w:val=""/>
      <w:lvlJc w:val="left"/>
      <w:pPr>
        <w:ind w:left="3960" w:hanging="360"/>
      </w:pPr>
      <w:rPr>
        <w:rFonts w:ascii="Symbol" w:hAnsi="Symbol" w:hint="default"/>
      </w:rPr>
    </w:lvl>
    <w:lvl w:ilvl="1" w:tplc="04090003" w:tentative="1">
      <w:start w:val="1"/>
      <w:numFmt w:val="bullet"/>
      <w:lvlText w:val="o"/>
      <w:lvlJc w:val="left"/>
      <w:pPr>
        <w:ind w:left="4680" w:hanging="360"/>
      </w:pPr>
      <w:rPr>
        <w:rFonts w:ascii="Courier New" w:hAnsi="Courier New" w:cs="Courier New" w:hint="default"/>
      </w:rPr>
    </w:lvl>
    <w:lvl w:ilvl="2" w:tplc="04090005" w:tentative="1">
      <w:start w:val="1"/>
      <w:numFmt w:val="bullet"/>
      <w:lvlText w:val=""/>
      <w:lvlJc w:val="left"/>
      <w:pPr>
        <w:ind w:left="5400" w:hanging="360"/>
      </w:pPr>
      <w:rPr>
        <w:rFonts w:ascii="Wingdings" w:hAnsi="Wingdings" w:hint="default"/>
      </w:rPr>
    </w:lvl>
    <w:lvl w:ilvl="3" w:tplc="04090001" w:tentative="1">
      <w:start w:val="1"/>
      <w:numFmt w:val="bullet"/>
      <w:lvlText w:val=""/>
      <w:lvlJc w:val="left"/>
      <w:pPr>
        <w:ind w:left="6120" w:hanging="360"/>
      </w:pPr>
      <w:rPr>
        <w:rFonts w:ascii="Symbol" w:hAnsi="Symbol" w:hint="default"/>
      </w:rPr>
    </w:lvl>
    <w:lvl w:ilvl="4" w:tplc="04090003" w:tentative="1">
      <w:start w:val="1"/>
      <w:numFmt w:val="bullet"/>
      <w:lvlText w:val="o"/>
      <w:lvlJc w:val="left"/>
      <w:pPr>
        <w:ind w:left="6840" w:hanging="360"/>
      </w:pPr>
      <w:rPr>
        <w:rFonts w:ascii="Courier New" w:hAnsi="Courier New" w:cs="Courier New" w:hint="default"/>
      </w:rPr>
    </w:lvl>
    <w:lvl w:ilvl="5" w:tplc="04090005" w:tentative="1">
      <w:start w:val="1"/>
      <w:numFmt w:val="bullet"/>
      <w:lvlText w:val=""/>
      <w:lvlJc w:val="left"/>
      <w:pPr>
        <w:ind w:left="7560" w:hanging="360"/>
      </w:pPr>
      <w:rPr>
        <w:rFonts w:ascii="Wingdings" w:hAnsi="Wingdings" w:hint="default"/>
      </w:rPr>
    </w:lvl>
    <w:lvl w:ilvl="6" w:tplc="04090001" w:tentative="1">
      <w:start w:val="1"/>
      <w:numFmt w:val="bullet"/>
      <w:lvlText w:val=""/>
      <w:lvlJc w:val="left"/>
      <w:pPr>
        <w:ind w:left="8280" w:hanging="360"/>
      </w:pPr>
      <w:rPr>
        <w:rFonts w:ascii="Symbol" w:hAnsi="Symbol" w:hint="default"/>
      </w:rPr>
    </w:lvl>
    <w:lvl w:ilvl="7" w:tplc="04090003" w:tentative="1">
      <w:start w:val="1"/>
      <w:numFmt w:val="bullet"/>
      <w:lvlText w:val="o"/>
      <w:lvlJc w:val="left"/>
      <w:pPr>
        <w:ind w:left="9000" w:hanging="360"/>
      </w:pPr>
      <w:rPr>
        <w:rFonts w:ascii="Courier New" w:hAnsi="Courier New" w:cs="Courier New" w:hint="default"/>
      </w:rPr>
    </w:lvl>
    <w:lvl w:ilvl="8" w:tplc="04090005" w:tentative="1">
      <w:start w:val="1"/>
      <w:numFmt w:val="bullet"/>
      <w:lvlText w:val=""/>
      <w:lvlJc w:val="left"/>
      <w:pPr>
        <w:ind w:left="9720" w:hanging="360"/>
      </w:pPr>
      <w:rPr>
        <w:rFonts w:ascii="Wingdings" w:hAnsi="Wingdings" w:hint="default"/>
      </w:rPr>
    </w:lvl>
  </w:abstractNum>
  <w:abstractNum w:abstractNumId="27" w15:restartNumberingAfterBreak="0">
    <w:nsid w:val="317A3FE1"/>
    <w:multiLevelType w:val="multilevel"/>
    <w:tmpl w:val="A4E8F7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32DE1BE7"/>
    <w:multiLevelType w:val="hybridMultilevel"/>
    <w:tmpl w:val="3AA6463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353A410C"/>
    <w:multiLevelType w:val="multilevel"/>
    <w:tmpl w:val="8ADCB6A4"/>
    <w:lvl w:ilvl="0">
      <w:start w:val="1"/>
      <w:numFmt w:val="bullet"/>
      <w:lvlText w:val=""/>
      <w:lvlJc w:val="left"/>
      <w:pPr>
        <w:tabs>
          <w:tab w:val="num" w:pos="4320"/>
        </w:tabs>
        <w:ind w:left="4320" w:hanging="360"/>
      </w:pPr>
      <w:rPr>
        <w:rFonts w:ascii="Wingdings" w:hAnsi="Wingdings" w:hint="default"/>
      </w:rPr>
    </w:lvl>
    <w:lvl w:ilvl="1">
      <w:start w:val="1"/>
      <w:numFmt w:val="lowerLetter"/>
      <w:lvlText w:val="%2."/>
      <w:lvlJc w:val="left"/>
      <w:pPr>
        <w:tabs>
          <w:tab w:val="num" w:pos="5040"/>
        </w:tabs>
        <w:ind w:left="5040" w:hanging="360"/>
      </w:pPr>
    </w:lvl>
    <w:lvl w:ilvl="2" w:tentative="1">
      <w:start w:val="1"/>
      <w:numFmt w:val="decimal"/>
      <w:lvlText w:val="%3."/>
      <w:lvlJc w:val="left"/>
      <w:pPr>
        <w:tabs>
          <w:tab w:val="num" w:pos="5760"/>
        </w:tabs>
        <w:ind w:left="5760" w:hanging="360"/>
      </w:pPr>
    </w:lvl>
    <w:lvl w:ilvl="3" w:tentative="1">
      <w:start w:val="1"/>
      <w:numFmt w:val="decimal"/>
      <w:lvlText w:val="%4."/>
      <w:lvlJc w:val="left"/>
      <w:pPr>
        <w:tabs>
          <w:tab w:val="num" w:pos="6480"/>
        </w:tabs>
        <w:ind w:left="6480" w:hanging="360"/>
      </w:pPr>
    </w:lvl>
    <w:lvl w:ilvl="4" w:tentative="1">
      <w:start w:val="1"/>
      <w:numFmt w:val="decimal"/>
      <w:lvlText w:val="%5."/>
      <w:lvlJc w:val="left"/>
      <w:pPr>
        <w:tabs>
          <w:tab w:val="num" w:pos="7200"/>
        </w:tabs>
        <w:ind w:left="7200" w:hanging="360"/>
      </w:pPr>
    </w:lvl>
    <w:lvl w:ilvl="5" w:tentative="1">
      <w:start w:val="1"/>
      <w:numFmt w:val="decimal"/>
      <w:lvlText w:val="%6."/>
      <w:lvlJc w:val="left"/>
      <w:pPr>
        <w:tabs>
          <w:tab w:val="num" w:pos="7920"/>
        </w:tabs>
        <w:ind w:left="7920" w:hanging="360"/>
      </w:pPr>
    </w:lvl>
    <w:lvl w:ilvl="6" w:tentative="1">
      <w:start w:val="1"/>
      <w:numFmt w:val="decimal"/>
      <w:lvlText w:val="%7."/>
      <w:lvlJc w:val="left"/>
      <w:pPr>
        <w:tabs>
          <w:tab w:val="num" w:pos="8640"/>
        </w:tabs>
        <w:ind w:left="8640" w:hanging="360"/>
      </w:pPr>
    </w:lvl>
    <w:lvl w:ilvl="7" w:tentative="1">
      <w:start w:val="1"/>
      <w:numFmt w:val="decimal"/>
      <w:lvlText w:val="%8."/>
      <w:lvlJc w:val="left"/>
      <w:pPr>
        <w:tabs>
          <w:tab w:val="num" w:pos="9360"/>
        </w:tabs>
        <w:ind w:left="9360" w:hanging="360"/>
      </w:pPr>
    </w:lvl>
    <w:lvl w:ilvl="8" w:tentative="1">
      <w:start w:val="1"/>
      <w:numFmt w:val="decimal"/>
      <w:lvlText w:val="%9."/>
      <w:lvlJc w:val="left"/>
      <w:pPr>
        <w:tabs>
          <w:tab w:val="num" w:pos="10080"/>
        </w:tabs>
        <w:ind w:left="10080" w:hanging="360"/>
      </w:pPr>
    </w:lvl>
  </w:abstractNum>
  <w:abstractNum w:abstractNumId="30" w15:restartNumberingAfterBreak="0">
    <w:nsid w:val="35787ABA"/>
    <w:multiLevelType w:val="hybridMultilevel"/>
    <w:tmpl w:val="F3BCF90A"/>
    <w:lvl w:ilvl="0" w:tplc="EA961350">
      <w:start w:val="1"/>
      <w:numFmt w:val="upperLetter"/>
      <w:lvlText w:val="%1."/>
      <w:lvlJc w:val="left"/>
      <w:pPr>
        <w:ind w:left="1440" w:hanging="360"/>
      </w:pPr>
      <w:rPr>
        <w:rFonts w:ascii="Verdana" w:eastAsiaTheme="minorHAnsi" w:hAnsi="Verdana" w:cstheme="minorBidi"/>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35B63383"/>
    <w:multiLevelType w:val="hybridMultilevel"/>
    <w:tmpl w:val="2D9C3A2A"/>
    <w:lvl w:ilvl="0" w:tplc="3260EF40">
      <w:numFmt w:val="bullet"/>
      <w:lvlText w:val="-"/>
      <w:lvlJc w:val="left"/>
      <w:pPr>
        <w:ind w:left="2340" w:hanging="360"/>
      </w:pPr>
      <w:rPr>
        <w:rFonts w:ascii="Aptos" w:eastAsiaTheme="minorHAnsi" w:hAnsi="Aptos" w:cstheme="minorBidi" w:hint="default"/>
      </w:rPr>
    </w:lvl>
    <w:lvl w:ilvl="1" w:tplc="04090003" w:tentative="1">
      <w:start w:val="1"/>
      <w:numFmt w:val="bullet"/>
      <w:lvlText w:val="o"/>
      <w:lvlJc w:val="left"/>
      <w:pPr>
        <w:ind w:left="3060" w:hanging="360"/>
      </w:pPr>
      <w:rPr>
        <w:rFonts w:ascii="Courier New" w:hAnsi="Courier New" w:cs="Courier New" w:hint="default"/>
      </w:rPr>
    </w:lvl>
    <w:lvl w:ilvl="2" w:tplc="04090005" w:tentative="1">
      <w:start w:val="1"/>
      <w:numFmt w:val="bullet"/>
      <w:lvlText w:val=""/>
      <w:lvlJc w:val="left"/>
      <w:pPr>
        <w:ind w:left="3780" w:hanging="360"/>
      </w:pPr>
      <w:rPr>
        <w:rFonts w:ascii="Wingdings" w:hAnsi="Wingdings" w:hint="default"/>
      </w:rPr>
    </w:lvl>
    <w:lvl w:ilvl="3" w:tplc="04090001" w:tentative="1">
      <w:start w:val="1"/>
      <w:numFmt w:val="bullet"/>
      <w:lvlText w:val=""/>
      <w:lvlJc w:val="left"/>
      <w:pPr>
        <w:ind w:left="4500" w:hanging="360"/>
      </w:pPr>
      <w:rPr>
        <w:rFonts w:ascii="Symbol" w:hAnsi="Symbol" w:hint="default"/>
      </w:rPr>
    </w:lvl>
    <w:lvl w:ilvl="4" w:tplc="04090003" w:tentative="1">
      <w:start w:val="1"/>
      <w:numFmt w:val="bullet"/>
      <w:lvlText w:val="o"/>
      <w:lvlJc w:val="left"/>
      <w:pPr>
        <w:ind w:left="5220" w:hanging="360"/>
      </w:pPr>
      <w:rPr>
        <w:rFonts w:ascii="Courier New" w:hAnsi="Courier New" w:cs="Courier New" w:hint="default"/>
      </w:rPr>
    </w:lvl>
    <w:lvl w:ilvl="5" w:tplc="04090005" w:tentative="1">
      <w:start w:val="1"/>
      <w:numFmt w:val="bullet"/>
      <w:lvlText w:val=""/>
      <w:lvlJc w:val="left"/>
      <w:pPr>
        <w:ind w:left="5940" w:hanging="360"/>
      </w:pPr>
      <w:rPr>
        <w:rFonts w:ascii="Wingdings" w:hAnsi="Wingdings" w:hint="default"/>
      </w:rPr>
    </w:lvl>
    <w:lvl w:ilvl="6" w:tplc="04090001" w:tentative="1">
      <w:start w:val="1"/>
      <w:numFmt w:val="bullet"/>
      <w:lvlText w:val=""/>
      <w:lvlJc w:val="left"/>
      <w:pPr>
        <w:ind w:left="6660" w:hanging="360"/>
      </w:pPr>
      <w:rPr>
        <w:rFonts w:ascii="Symbol" w:hAnsi="Symbol" w:hint="default"/>
      </w:rPr>
    </w:lvl>
    <w:lvl w:ilvl="7" w:tplc="04090003" w:tentative="1">
      <w:start w:val="1"/>
      <w:numFmt w:val="bullet"/>
      <w:lvlText w:val="o"/>
      <w:lvlJc w:val="left"/>
      <w:pPr>
        <w:ind w:left="7380" w:hanging="360"/>
      </w:pPr>
      <w:rPr>
        <w:rFonts w:ascii="Courier New" w:hAnsi="Courier New" w:cs="Courier New" w:hint="default"/>
      </w:rPr>
    </w:lvl>
    <w:lvl w:ilvl="8" w:tplc="04090005" w:tentative="1">
      <w:start w:val="1"/>
      <w:numFmt w:val="bullet"/>
      <w:lvlText w:val=""/>
      <w:lvlJc w:val="left"/>
      <w:pPr>
        <w:ind w:left="8100" w:hanging="360"/>
      </w:pPr>
      <w:rPr>
        <w:rFonts w:ascii="Wingdings" w:hAnsi="Wingdings" w:hint="default"/>
      </w:rPr>
    </w:lvl>
  </w:abstractNum>
  <w:abstractNum w:abstractNumId="32" w15:restartNumberingAfterBreak="0">
    <w:nsid w:val="36575B14"/>
    <w:multiLevelType w:val="multilevel"/>
    <w:tmpl w:val="A68250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3" w15:restartNumberingAfterBreak="0">
    <w:nsid w:val="37004AEE"/>
    <w:multiLevelType w:val="multilevel"/>
    <w:tmpl w:val="34586EBC"/>
    <w:lvl w:ilvl="0">
      <w:start w:val="1"/>
      <w:numFmt w:val="decimal"/>
      <w:lvlText w:val="%1."/>
      <w:lvlJc w:val="left"/>
      <w:pPr>
        <w:tabs>
          <w:tab w:val="num" w:pos="720"/>
        </w:tabs>
        <w:ind w:left="720" w:hanging="360"/>
      </w:pPr>
    </w:lvl>
    <w:lvl w:ilvl="1">
      <w:start w:val="1"/>
      <w:numFmt w:val="lowerLetter"/>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4" w15:restartNumberingAfterBreak="0">
    <w:nsid w:val="37876895"/>
    <w:multiLevelType w:val="hybridMultilevel"/>
    <w:tmpl w:val="C4B62DAE"/>
    <w:lvl w:ilvl="0" w:tplc="0409001B">
      <w:start w:val="1"/>
      <w:numFmt w:val="lowerRoman"/>
      <w:lvlText w:val="%1."/>
      <w:lvlJc w:val="righ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5" w15:restartNumberingAfterBreak="0">
    <w:nsid w:val="3948436B"/>
    <w:multiLevelType w:val="hybridMultilevel"/>
    <w:tmpl w:val="F1EEB9EE"/>
    <w:lvl w:ilvl="0" w:tplc="0409000B">
      <w:start w:val="1"/>
      <w:numFmt w:val="bullet"/>
      <w:lvlText w:val=""/>
      <w:lvlJc w:val="left"/>
      <w:pPr>
        <w:ind w:left="795" w:hanging="360"/>
      </w:pPr>
      <w:rPr>
        <w:rFonts w:ascii="Wingdings" w:hAnsi="Wingdings" w:hint="default"/>
      </w:rPr>
    </w:lvl>
    <w:lvl w:ilvl="1" w:tplc="04090003">
      <w:start w:val="1"/>
      <w:numFmt w:val="bullet"/>
      <w:lvlText w:val="o"/>
      <w:lvlJc w:val="left"/>
      <w:pPr>
        <w:ind w:left="1515" w:hanging="360"/>
      </w:pPr>
      <w:rPr>
        <w:rFonts w:ascii="Courier New" w:hAnsi="Courier New" w:cs="Courier New" w:hint="default"/>
      </w:rPr>
    </w:lvl>
    <w:lvl w:ilvl="2" w:tplc="04090005" w:tentative="1">
      <w:start w:val="1"/>
      <w:numFmt w:val="bullet"/>
      <w:lvlText w:val=""/>
      <w:lvlJc w:val="left"/>
      <w:pPr>
        <w:ind w:left="2235" w:hanging="360"/>
      </w:pPr>
      <w:rPr>
        <w:rFonts w:ascii="Wingdings" w:hAnsi="Wingdings" w:hint="default"/>
      </w:rPr>
    </w:lvl>
    <w:lvl w:ilvl="3" w:tplc="04090001" w:tentative="1">
      <w:start w:val="1"/>
      <w:numFmt w:val="bullet"/>
      <w:lvlText w:val=""/>
      <w:lvlJc w:val="left"/>
      <w:pPr>
        <w:ind w:left="2955" w:hanging="360"/>
      </w:pPr>
      <w:rPr>
        <w:rFonts w:ascii="Symbol" w:hAnsi="Symbol" w:hint="default"/>
      </w:rPr>
    </w:lvl>
    <w:lvl w:ilvl="4" w:tplc="04090003" w:tentative="1">
      <w:start w:val="1"/>
      <w:numFmt w:val="bullet"/>
      <w:lvlText w:val="o"/>
      <w:lvlJc w:val="left"/>
      <w:pPr>
        <w:ind w:left="3675" w:hanging="360"/>
      </w:pPr>
      <w:rPr>
        <w:rFonts w:ascii="Courier New" w:hAnsi="Courier New" w:cs="Courier New" w:hint="default"/>
      </w:rPr>
    </w:lvl>
    <w:lvl w:ilvl="5" w:tplc="04090005" w:tentative="1">
      <w:start w:val="1"/>
      <w:numFmt w:val="bullet"/>
      <w:lvlText w:val=""/>
      <w:lvlJc w:val="left"/>
      <w:pPr>
        <w:ind w:left="4395" w:hanging="360"/>
      </w:pPr>
      <w:rPr>
        <w:rFonts w:ascii="Wingdings" w:hAnsi="Wingdings" w:hint="default"/>
      </w:rPr>
    </w:lvl>
    <w:lvl w:ilvl="6" w:tplc="04090001" w:tentative="1">
      <w:start w:val="1"/>
      <w:numFmt w:val="bullet"/>
      <w:lvlText w:val=""/>
      <w:lvlJc w:val="left"/>
      <w:pPr>
        <w:ind w:left="5115" w:hanging="360"/>
      </w:pPr>
      <w:rPr>
        <w:rFonts w:ascii="Symbol" w:hAnsi="Symbol" w:hint="default"/>
      </w:rPr>
    </w:lvl>
    <w:lvl w:ilvl="7" w:tplc="04090003" w:tentative="1">
      <w:start w:val="1"/>
      <w:numFmt w:val="bullet"/>
      <w:lvlText w:val="o"/>
      <w:lvlJc w:val="left"/>
      <w:pPr>
        <w:ind w:left="5835" w:hanging="360"/>
      </w:pPr>
      <w:rPr>
        <w:rFonts w:ascii="Courier New" w:hAnsi="Courier New" w:cs="Courier New" w:hint="default"/>
      </w:rPr>
    </w:lvl>
    <w:lvl w:ilvl="8" w:tplc="04090005" w:tentative="1">
      <w:start w:val="1"/>
      <w:numFmt w:val="bullet"/>
      <w:lvlText w:val=""/>
      <w:lvlJc w:val="left"/>
      <w:pPr>
        <w:ind w:left="6555" w:hanging="360"/>
      </w:pPr>
      <w:rPr>
        <w:rFonts w:ascii="Wingdings" w:hAnsi="Wingdings" w:hint="default"/>
      </w:rPr>
    </w:lvl>
  </w:abstractNum>
  <w:abstractNum w:abstractNumId="36" w15:restartNumberingAfterBreak="0">
    <w:nsid w:val="3D1D525A"/>
    <w:multiLevelType w:val="multilevel"/>
    <w:tmpl w:val="1B3C52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7" w15:restartNumberingAfterBreak="0">
    <w:nsid w:val="3DF813BC"/>
    <w:multiLevelType w:val="multilevel"/>
    <w:tmpl w:val="8DD0E7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8" w15:restartNumberingAfterBreak="0">
    <w:nsid w:val="42237C94"/>
    <w:multiLevelType w:val="hybridMultilevel"/>
    <w:tmpl w:val="ECA2A8E8"/>
    <w:lvl w:ilvl="0" w:tplc="0409000F">
      <w:start w:val="1"/>
      <w:numFmt w:val="decimal"/>
      <w:lvlText w:val="%1."/>
      <w:lvlJc w:val="left"/>
      <w:pPr>
        <w:ind w:left="2520" w:hanging="360"/>
      </w:pPr>
    </w:lvl>
    <w:lvl w:ilvl="1" w:tplc="04090019" w:tentative="1">
      <w:start w:val="1"/>
      <w:numFmt w:val="lowerLetter"/>
      <w:lvlText w:val="%2."/>
      <w:lvlJc w:val="left"/>
      <w:pPr>
        <w:ind w:left="3240" w:hanging="360"/>
      </w:pPr>
    </w:lvl>
    <w:lvl w:ilvl="2" w:tplc="0409001B" w:tentative="1">
      <w:start w:val="1"/>
      <w:numFmt w:val="lowerRoman"/>
      <w:lvlText w:val="%3."/>
      <w:lvlJc w:val="right"/>
      <w:pPr>
        <w:ind w:left="3960" w:hanging="180"/>
      </w:pPr>
    </w:lvl>
    <w:lvl w:ilvl="3" w:tplc="0409000F" w:tentative="1">
      <w:start w:val="1"/>
      <w:numFmt w:val="decimal"/>
      <w:lvlText w:val="%4."/>
      <w:lvlJc w:val="left"/>
      <w:pPr>
        <w:ind w:left="4680" w:hanging="360"/>
      </w:pPr>
    </w:lvl>
    <w:lvl w:ilvl="4" w:tplc="04090019" w:tentative="1">
      <w:start w:val="1"/>
      <w:numFmt w:val="lowerLetter"/>
      <w:lvlText w:val="%5."/>
      <w:lvlJc w:val="left"/>
      <w:pPr>
        <w:ind w:left="5400" w:hanging="360"/>
      </w:pPr>
    </w:lvl>
    <w:lvl w:ilvl="5" w:tplc="0409001B" w:tentative="1">
      <w:start w:val="1"/>
      <w:numFmt w:val="lowerRoman"/>
      <w:lvlText w:val="%6."/>
      <w:lvlJc w:val="right"/>
      <w:pPr>
        <w:ind w:left="6120" w:hanging="180"/>
      </w:pPr>
    </w:lvl>
    <w:lvl w:ilvl="6" w:tplc="0409000F" w:tentative="1">
      <w:start w:val="1"/>
      <w:numFmt w:val="decimal"/>
      <w:lvlText w:val="%7."/>
      <w:lvlJc w:val="left"/>
      <w:pPr>
        <w:ind w:left="6840" w:hanging="360"/>
      </w:pPr>
    </w:lvl>
    <w:lvl w:ilvl="7" w:tplc="04090019" w:tentative="1">
      <w:start w:val="1"/>
      <w:numFmt w:val="lowerLetter"/>
      <w:lvlText w:val="%8."/>
      <w:lvlJc w:val="left"/>
      <w:pPr>
        <w:ind w:left="7560" w:hanging="360"/>
      </w:pPr>
    </w:lvl>
    <w:lvl w:ilvl="8" w:tplc="0409001B" w:tentative="1">
      <w:start w:val="1"/>
      <w:numFmt w:val="lowerRoman"/>
      <w:lvlText w:val="%9."/>
      <w:lvlJc w:val="right"/>
      <w:pPr>
        <w:ind w:left="8280" w:hanging="180"/>
      </w:pPr>
    </w:lvl>
  </w:abstractNum>
  <w:abstractNum w:abstractNumId="39" w15:restartNumberingAfterBreak="0">
    <w:nsid w:val="43265457"/>
    <w:multiLevelType w:val="hybridMultilevel"/>
    <w:tmpl w:val="9F14367A"/>
    <w:lvl w:ilvl="0" w:tplc="0409000B">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46C83518"/>
    <w:multiLevelType w:val="hybridMultilevel"/>
    <w:tmpl w:val="27A2BAF2"/>
    <w:lvl w:ilvl="0" w:tplc="0409000B">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4E1669F2"/>
    <w:multiLevelType w:val="hybridMultilevel"/>
    <w:tmpl w:val="7F5A27C0"/>
    <w:lvl w:ilvl="0" w:tplc="0409001B">
      <w:start w:val="1"/>
      <w:numFmt w:val="lowerRoman"/>
      <w:lvlText w:val="%1."/>
      <w:lvlJc w:val="right"/>
      <w:pPr>
        <w:ind w:left="25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2" w15:restartNumberingAfterBreak="0">
    <w:nsid w:val="4E431A54"/>
    <w:multiLevelType w:val="multilevel"/>
    <w:tmpl w:val="9CDC51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3" w15:restartNumberingAfterBreak="0">
    <w:nsid w:val="4EB00061"/>
    <w:multiLevelType w:val="hybridMultilevel"/>
    <w:tmpl w:val="88B645A4"/>
    <w:lvl w:ilvl="0" w:tplc="0409000B">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50120830"/>
    <w:multiLevelType w:val="hybridMultilevel"/>
    <w:tmpl w:val="76147A18"/>
    <w:lvl w:ilvl="0" w:tplc="0409000B">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5" w15:restartNumberingAfterBreak="0">
    <w:nsid w:val="517B13F4"/>
    <w:multiLevelType w:val="hybridMultilevel"/>
    <w:tmpl w:val="37FABB10"/>
    <w:lvl w:ilvl="0" w:tplc="0409001B">
      <w:start w:val="1"/>
      <w:numFmt w:val="lowerRoman"/>
      <w:lvlText w:val="%1."/>
      <w:lvlJc w:val="right"/>
      <w:pPr>
        <w:ind w:left="2160" w:hanging="360"/>
      </w:p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46" w15:restartNumberingAfterBreak="0">
    <w:nsid w:val="52DB6F75"/>
    <w:multiLevelType w:val="multilevel"/>
    <w:tmpl w:val="53148558"/>
    <w:lvl w:ilvl="0">
      <w:start w:val="1"/>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47" w15:restartNumberingAfterBreak="0">
    <w:nsid w:val="53D42CFD"/>
    <w:multiLevelType w:val="hybridMultilevel"/>
    <w:tmpl w:val="36582834"/>
    <w:lvl w:ilvl="0" w:tplc="D56E5940">
      <w:start w:val="14"/>
      <w:numFmt w:val="decimal"/>
      <w:lvlText w:val="%1."/>
      <w:lvlJc w:val="left"/>
      <w:pPr>
        <w:tabs>
          <w:tab w:val="num" w:pos="720"/>
        </w:tabs>
        <w:ind w:left="720" w:hanging="360"/>
      </w:pPr>
    </w:lvl>
    <w:lvl w:ilvl="1" w:tplc="83D60B2E">
      <w:start w:val="2"/>
      <w:numFmt w:val="lowerLetter"/>
      <w:lvlText w:val="%2."/>
      <w:lvlJc w:val="left"/>
      <w:pPr>
        <w:tabs>
          <w:tab w:val="num" w:pos="1440"/>
        </w:tabs>
        <w:ind w:left="1440" w:hanging="360"/>
      </w:pPr>
    </w:lvl>
    <w:lvl w:ilvl="2" w:tplc="54F471CA" w:tentative="1">
      <w:start w:val="1"/>
      <w:numFmt w:val="decimal"/>
      <w:lvlText w:val="%3."/>
      <w:lvlJc w:val="left"/>
      <w:pPr>
        <w:tabs>
          <w:tab w:val="num" w:pos="2160"/>
        </w:tabs>
        <w:ind w:left="2160" w:hanging="360"/>
      </w:pPr>
    </w:lvl>
    <w:lvl w:ilvl="3" w:tplc="C7C2134C" w:tentative="1">
      <w:start w:val="1"/>
      <w:numFmt w:val="decimal"/>
      <w:lvlText w:val="%4."/>
      <w:lvlJc w:val="left"/>
      <w:pPr>
        <w:tabs>
          <w:tab w:val="num" w:pos="2880"/>
        </w:tabs>
        <w:ind w:left="2880" w:hanging="360"/>
      </w:pPr>
    </w:lvl>
    <w:lvl w:ilvl="4" w:tplc="A9440F3E" w:tentative="1">
      <w:start w:val="1"/>
      <w:numFmt w:val="decimal"/>
      <w:lvlText w:val="%5."/>
      <w:lvlJc w:val="left"/>
      <w:pPr>
        <w:tabs>
          <w:tab w:val="num" w:pos="3600"/>
        </w:tabs>
        <w:ind w:left="3600" w:hanging="360"/>
      </w:pPr>
    </w:lvl>
    <w:lvl w:ilvl="5" w:tplc="333AB27C" w:tentative="1">
      <w:start w:val="1"/>
      <w:numFmt w:val="decimal"/>
      <w:lvlText w:val="%6."/>
      <w:lvlJc w:val="left"/>
      <w:pPr>
        <w:tabs>
          <w:tab w:val="num" w:pos="4320"/>
        </w:tabs>
        <w:ind w:left="4320" w:hanging="360"/>
      </w:pPr>
    </w:lvl>
    <w:lvl w:ilvl="6" w:tplc="B8228692" w:tentative="1">
      <w:start w:val="1"/>
      <w:numFmt w:val="decimal"/>
      <w:lvlText w:val="%7."/>
      <w:lvlJc w:val="left"/>
      <w:pPr>
        <w:tabs>
          <w:tab w:val="num" w:pos="5040"/>
        </w:tabs>
        <w:ind w:left="5040" w:hanging="360"/>
      </w:pPr>
    </w:lvl>
    <w:lvl w:ilvl="7" w:tplc="F65E23D8" w:tentative="1">
      <w:start w:val="1"/>
      <w:numFmt w:val="decimal"/>
      <w:lvlText w:val="%8."/>
      <w:lvlJc w:val="left"/>
      <w:pPr>
        <w:tabs>
          <w:tab w:val="num" w:pos="5760"/>
        </w:tabs>
        <w:ind w:left="5760" w:hanging="360"/>
      </w:pPr>
    </w:lvl>
    <w:lvl w:ilvl="8" w:tplc="98BE45F2" w:tentative="1">
      <w:start w:val="1"/>
      <w:numFmt w:val="decimal"/>
      <w:lvlText w:val="%9."/>
      <w:lvlJc w:val="left"/>
      <w:pPr>
        <w:tabs>
          <w:tab w:val="num" w:pos="6480"/>
        </w:tabs>
        <w:ind w:left="6480" w:hanging="360"/>
      </w:pPr>
    </w:lvl>
  </w:abstractNum>
  <w:abstractNum w:abstractNumId="48" w15:restartNumberingAfterBreak="0">
    <w:nsid w:val="54837DA0"/>
    <w:multiLevelType w:val="multilevel"/>
    <w:tmpl w:val="A34C3F30"/>
    <w:lvl w:ilvl="0">
      <w:start w:val="1"/>
      <w:numFmt w:val="bullet"/>
      <w:lvlText w:val=""/>
      <w:lvlJc w:val="left"/>
      <w:pPr>
        <w:tabs>
          <w:tab w:val="num" w:pos="1080"/>
        </w:tabs>
        <w:ind w:left="1080" w:hanging="360"/>
      </w:pPr>
      <w:rPr>
        <w:rFonts w:ascii="Wingdings" w:hAnsi="Wingdings" w:hint="default"/>
      </w:rPr>
    </w:lvl>
    <w:lvl w:ilvl="1">
      <w:start w:val="1"/>
      <w:numFmt w:val="lowerLetter"/>
      <w:lvlText w:val="%2."/>
      <w:lvlJc w:val="left"/>
      <w:pPr>
        <w:tabs>
          <w:tab w:val="num" w:pos="1800"/>
        </w:tabs>
        <w:ind w:left="1800" w:hanging="360"/>
      </w:pPr>
    </w:lvl>
    <w:lvl w:ilvl="2">
      <w:start w:val="1"/>
      <w:numFmt w:val="decimal"/>
      <w:lvlText w:val="%3."/>
      <w:lvlJc w:val="left"/>
      <w:pPr>
        <w:tabs>
          <w:tab w:val="num" w:pos="2520"/>
        </w:tabs>
        <w:ind w:left="2520" w:hanging="360"/>
      </w:pPr>
    </w:lvl>
    <w:lvl w:ilvl="3" w:tentative="1">
      <w:start w:val="1"/>
      <w:numFmt w:val="decimal"/>
      <w:lvlText w:val="%4."/>
      <w:lvlJc w:val="left"/>
      <w:pPr>
        <w:tabs>
          <w:tab w:val="num" w:pos="3240"/>
        </w:tabs>
        <w:ind w:left="3240" w:hanging="360"/>
      </w:pPr>
    </w:lvl>
    <w:lvl w:ilvl="4" w:tentative="1">
      <w:start w:val="1"/>
      <w:numFmt w:val="decimal"/>
      <w:lvlText w:val="%5."/>
      <w:lvlJc w:val="left"/>
      <w:pPr>
        <w:tabs>
          <w:tab w:val="num" w:pos="3960"/>
        </w:tabs>
        <w:ind w:left="3960" w:hanging="360"/>
      </w:pPr>
    </w:lvl>
    <w:lvl w:ilvl="5" w:tentative="1">
      <w:start w:val="1"/>
      <w:numFmt w:val="decimal"/>
      <w:lvlText w:val="%6."/>
      <w:lvlJc w:val="left"/>
      <w:pPr>
        <w:tabs>
          <w:tab w:val="num" w:pos="4680"/>
        </w:tabs>
        <w:ind w:left="4680" w:hanging="360"/>
      </w:pPr>
    </w:lvl>
    <w:lvl w:ilvl="6" w:tentative="1">
      <w:start w:val="1"/>
      <w:numFmt w:val="decimal"/>
      <w:lvlText w:val="%7."/>
      <w:lvlJc w:val="left"/>
      <w:pPr>
        <w:tabs>
          <w:tab w:val="num" w:pos="5400"/>
        </w:tabs>
        <w:ind w:left="5400" w:hanging="360"/>
      </w:pPr>
    </w:lvl>
    <w:lvl w:ilvl="7" w:tentative="1">
      <w:start w:val="1"/>
      <w:numFmt w:val="decimal"/>
      <w:lvlText w:val="%8."/>
      <w:lvlJc w:val="left"/>
      <w:pPr>
        <w:tabs>
          <w:tab w:val="num" w:pos="6120"/>
        </w:tabs>
        <w:ind w:left="6120" w:hanging="360"/>
      </w:pPr>
    </w:lvl>
    <w:lvl w:ilvl="8" w:tentative="1">
      <w:start w:val="1"/>
      <w:numFmt w:val="decimal"/>
      <w:lvlText w:val="%9."/>
      <w:lvlJc w:val="left"/>
      <w:pPr>
        <w:tabs>
          <w:tab w:val="num" w:pos="6840"/>
        </w:tabs>
        <w:ind w:left="6840" w:hanging="360"/>
      </w:pPr>
    </w:lvl>
  </w:abstractNum>
  <w:abstractNum w:abstractNumId="49" w15:restartNumberingAfterBreak="0">
    <w:nsid w:val="569F67D5"/>
    <w:multiLevelType w:val="hybridMultilevel"/>
    <w:tmpl w:val="55B22112"/>
    <w:lvl w:ilvl="0" w:tplc="04090005">
      <w:start w:val="1"/>
      <w:numFmt w:val="bullet"/>
      <w:lvlText w:val=""/>
      <w:lvlJc w:val="left"/>
      <w:pPr>
        <w:ind w:left="1080" w:hanging="360"/>
      </w:pPr>
      <w:rPr>
        <w:rFonts w:ascii="Wingdings" w:hAnsi="Wingdings" w:hint="default"/>
      </w:rPr>
    </w:lvl>
    <w:lvl w:ilvl="1" w:tplc="04090003">
      <w:start w:val="1"/>
      <w:numFmt w:val="bullet"/>
      <w:lvlText w:val="o"/>
      <w:lvlJc w:val="left"/>
      <w:pPr>
        <w:ind w:left="1800" w:hanging="360"/>
      </w:pPr>
      <w:rPr>
        <w:rFonts w:ascii="Courier New" w:hAnsi="Courier New" w:cs="Courier New" w:hint="default"/>
      </w:rPr>
    </w:lvl>
    <w:lvl w:ilvl="2" w:tplc="04090005">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50" w15:restartNumberingAfterBreak="0">
    <w:nsid w:val="59BF3DF1"/>
    <w:multiLevelType w:val="hybridMultilevel"/>
    <w:tmpl w:val="0382D70E"/>
    <w:lvl w:ilvl="0" w:tplc="0409001B">
      <w:start w:val="1"/>
      <w:numFmt w:val="lowerRoman"/>
      <w:lvlText w:val="%1."/>
      <w:lvlJc w:val="righ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51" w15:restartNumberingAfterBreak="0">
    <w:nsid w:val="604B5DC8"/>
    <w:multiLevelType w:val="hybridMultilevel"/>
    <w:tmpl w:val="96887D56"/>
    <w:lvl w:ilvl="0" w:tplc="04090005">
      <w:start w:val="1"/>
      <w:numFmt w:val="bullet"/>
      <w:lvlText w:val=""/>
      <w:lvlJc w:val="left"/>
      <w:pPr>
        <w:ind w:left="1800" w:hanging="360"/>
      </w:pPr>
      <w:rPr>
        <w:rFonts w:ascii="Wingdings" w:hAnsi="Wingdings"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52" w15:restartNumberingAfterBreak="0">
    <w:nsid w:val="61A2532C"/>
    <w:multiLevelType w:val="multilevel"/>
    <w:tmpl w:val="13AC2A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3" w15:restartNumberingAfterBreak="0">
    <w:nsid w:val="649E5E8E"/>
    <w:multiLevelType w:val="hybridMultilevel"/>
    <w:tmpl w:val="8F74C534"/>
    <w:lvl w:ilvl="0" w:tplc="0409001B">
      <w:start w:val="1"/>
      <w:numFmt w:val="lowerRoman"/>
      <w:lvlText w:val="%1."/>
      <w:lvlJc w:val="right"/>
      <w:pPr>
        <w:ind w:left="2160" w:hanging="360"/>
      </w:p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54" w15:restartNumberingAfterBreak="0">
    <w:nsid w:val="65926922"/>
    <w:multiLevelType w:val="multilevel"/>
    <w:tmpl w:val="1B32AF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5" w15:restartNumberingAfterBreak="0">
    <w:nsid w:val="674C1430"/>
    <w:multiLevelType w:val="multilevel"/>
    <w:tmpl w:val="86D2BB62"/>
    <w:lvl w:ilvl="0">
      <w:start w:val="14"/>
      <w:numFmt w:val="decimal"/>
      <w:lvlText w:val="%1."/>
      <w:lvlJc w:val="left"/>
      <w:pPr>
        <w:tabs>
          <w:tab w:val="num" w:pos="720"/>
        </w:tabs>
        <w:ind w:left="720" w:hanging="360"/>
      </w:pPr>
    </w:lvl>
    <w:lvl w:ilvl="1">
      <w:start w:val="1"/>
      <w:numFmt w:val="lowerLetter"/>
      <w:lvlText w:val="%2."/>
      <w:lvlJc w:val="left"/>
      <w:pPr>
        <w:tabs>
          <w:tab w:val="num" w:pos="1440"/>
        </w:tabs>
        <w:ind w:left="1440" w:hanging="360"/>
      </w:pPr>
    </w:lvl>
    <w:lvl w:ilvl="2">
      <w:start w:val="1"/>
      <w:numFmt w:val="decimal"/>
      <w:lvlText w:val="%3."/>
      <w:lvlJc w:val="left"/>
      <w:pPr>
        <w:tabs>
          <w:tab w:val="num" w:pos="2160"/>
        </w:tabs>
        <w:ind w:left="2160" w:hanging="360"/>
      </w:pPr>
    </w:lvl>
    <w:lvl w:ilvl="3">
      <w:start w:val="1"/>
      <w:numFmt w:val="decimal"/>
      <w:lvlText w:val="%4."/>
      <w:lvlJc w:val="left"/>
      <w:pPr>
        <w:tabs>
          <w:tab w:val="num" w:pos="2880"/>
        </w:tabs>
        <w:ind w:left="2880" w:hanging="360"/>
      </w:pPr>
    </w:lvl>
    <w:lvl w:ilvl="4">
      <w:start w:val="8"/>
      <w:numFmt w:val="upperRoman"/>
      <w:lvlText w:val="%5&gt;"/>
      <w:lvlJc w:val="left"/>
      <w:pPr>
        <w:ind w:left="3960" w:hanging="720"/>
      </w:pPr>
      <w:rPr>
        <w:rFonts w:hint="default"/>
        <w:u w:val="single"/>
      </w:rPr>
    </w:lvl>
    <w:lvl w:ilvl="5">
      <w:start w:val="4"/>
      <w:numFmt w:val="lowerLetter"/>
      <w:lvlText w:val="%6."/>
      <w:lvlJc w:val="left"/>
      <w:pPr>
        <w:ind w:left="4320" w:hanging="360"/>
      </w:pPr>
      <w:rPr>
        <w:rFonts w:hint="default"/>
        <w:u w:val="single"/>
      </w:r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6" w15:restartNumberingAfterBreak="0">
    <w:nsid w:val="69053D46"/>
    <w:multiLevelType w:val="hybridMultilevel"/>
    <w:tmpl w:val="E6F4DBE6"/>
    <w:lvl w:ilvl="0" w:tplc="0409000F">
      <w:start w:val="1"/>
      <w:numFmt w:val="decimal"/>
      <w:lvlText w:val="%1."/>
      <w:lvlJc w:val="left"/>
      <w:pPr>
        <w:ind w:left="2880" w:hanging="360"/>
      </w:pPr>
    </w:lvl>
    <w:lvl w:ilvl="1" w:tplc="04090019" w:tentative="1">
      <w:start w:val="1"/>
      <w:numFmt w:val="lowerLetter"/>
      <w:lvlText w:val="%2."/>
      <w:lvlJc w:val="left"/>
      <w:pPr>
        <w:ind w:left="3600" w:hanging="360"/>
      </w:pPr>
    </w:lvl>
    <w:lvl w:ilvl="2" w:tplc="0409001B" w:tentative="1">
      <w:start w:val="1"/>
      <w:numFmt w:val="lowerRoman"/>
      <w:lvlText w:val="%3."/>
      <w:lvlJc w:val="right"/>
      <w:pPr>
        <w:ind w:left="4320" w:hanging="180"/>
      </w:pPr>
    </w:lvl>
    <w:lvl w:ilvl="3" w:tplc="0409000F" w:tentative="1">
      <w:start w:val="1"/>
      <w:numFmt w:val="decimal"/>
      <w:lvlText w:val="%4."/>
      <w:lvlJc w:val="left"/>
      <w:pPr>
        <w:ind w:left="5040" w:hanging="360"/>
      </w:pPr>
    </w:lvl>
    <w:lvl w:ilvl="4" w:tplc="04090019" w:tentative="1">
      <w:start w:val="1"/>
      <w:numFmt w:val="lowerLetter"/>
      <w:lvlText w:val="%5."/>
      <w:lvlJc w:val="left"/>
      <w:pPr>
        <w:ind w:left="5760" w:hanging="360"/>
      </w:pPr>
    </w:lvl>
    <w:lvl w:ilvl="5" w:tplc="0409001B" w:tentative="1">
      <w:start w:val="1"/>
      <w:numFmt w:val="lowerRoman"/>
      <w:lvlText w:val="%6."/>
      <w:lvlJc w:val="right"/>
      <w:pPr>
        <w:ind w:left="6480" w:hanging="180"/>
      </w:pPr>
    </w:lvl>
    <w:lvl w:ilvl="6" w:tplc="0409000F" w:tentative="1">
      <w:start w:val="1"/>
      <w:numFmt w:val="decimal"/>
      <w:lvlText w:val="%7."/>
      <w:lvlJc w:val="left"/>
      <w:pPr>
        <w:ind w:left="7200" w:hanging="360"/>
      </w:pPr>
    </w:lvl>
    <w:lvl w:ilvl="7" w:tplc="04090019" w:tentative="1">
      <w:start w:val="1"/>
      <w:numFmt w:val="lowerLetter"/>
      <w:lvlText w:val="%8."/>
      <w:lvlJc w:val="left"/>
      <w:pPr>
        <w:ind w:left="7920" w:hanging="360"/>
      </w:pPr>
    </w:lvl>
    <w:lvl w:ilvl="8" w:tplc="0409001B" w:tentative="1">
      <w:start w:val="1"/>
      <w:numFmt w:val="lowerRoman"/>
      <w:lvlText w:val="%9."/>
      <w:lvlJc w:val="right"/>
      <w:pPr>
        <w:ind w:left="8640" w:hanging="180"/>
      </w:pPr>
    </w:lvl>
  </w:abstractNum>
  <w:abstractNum w:abstractNumId="57" w15:restartNumberingAfterBreak="0">
    <w:nsid w:val="6CAA7C3F"/>
    <w:multiLevelType w:val="multilevel"/>
    <w:tmpl w:val="A5F66F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8" w15:restartNumberingAfterBreak="0">
    <w:nsid w:val="6ED82250"/>
    <w:multiLevelType w:val="hybridMultilevel"/>
    <w:tmpl w:val="1EF4F426"/>
    <w:lvl w:ilvl="0" w:tplc="115099EA">
      <w:start w:val="1"/>
      <w:numFmt w:val="upperRoman"/>
      <w:lvlText w:val="%1."/>
      <w:lvlJc w:val="left"/>
      <w:pPr>
        <w:ind w:left="1080" w:hanging="720"/>
      </w:pPr>
      <w:rPr>
        <w:rFonts w:hint="default"/>
      </w:rPr>
    </w:lvl>
    <w:lvl w:ilvl="1" w:tplc="EA961350">
      <w:start w:val="1"/>
      <w:numFmt w:val="upperLetter"/>
      <w:lvlText w:val="%2."/>
      <w:lvlJc w:val="left"/>
      <w:pPr>
        <w:ind w:left="1440" w:hanging="360"/>
      </w:pPr>
      <w:rPr>
        <w:rFonts w:ascii="Verdana" w:eastAsiaTheme="minorHAnsi" w:hAnsi="Verdana" w:cstheme="minorBidi"/>
      </w:r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9" w15:restartNumberingAfterBreak="0">
    <w:nsid w:val="78BD29FE"/>
    <w:multiLevelType w:val="hybridMultilevel"/>
    <w:tmpl w:val="53DC8828"/>
    <w:lvl w:ilvl="0" w:tplc="0409000B">
      <w:start w:val="1"/>
      <w:numFmt w:val="bullet"/>
      <w:lvlText w:val=""/>
      <w:lvlJc w:val="left"/>
      <w:pPr>
        <w:ind w:left="2520" w:hanging="360"/>
      </w:pPr>
      <w:rPr>
        <w:rFonts w:ascii="Wingdings" w:hAnsi="Wingdings" w:hint="default"/>
      </w:rPr>
    </w:lvl>
    <w:lvl w:ilvl="1" w:tplc="04090003" w:tentative="1">
      <w:start w:val="1"/>
      <w:numFmt w:val="bullet"/>
      <w:lvlText w:val="o"/>
      <w:lvlJc w:val="left"/>
      <w:pPr>
        <w:ind w:left="3240" w:hanging="360"/>
      </w:pPr>
      <w:rPr>
        <w:rFonts w:ascii="Courier New" w:hAnsi="Courier New" w:cs="Courier New" w:hint="default"/>
      </w:rPr>
    </w:lvl>
    <w:lvl w:ilvl="2" w:tplc="04090005" w:tentative="1">
      <w:start w:val="1"/>
      <w:numFmt w:val="bullet"/>
      <w:lvlText w:val=""/>
      <w:lvlJc w:val="left"/>
      <w:pPr>
        <w:ind w:left="3960" w:hanging="360"/>
      </w:pPr>
      <w:rPr>
        <w:rFonts w:ascii="Wingdings" w:hAnsi="Wingdings" w:hint="default"/>
      </w:rPr>
    </w:lvl>
    <w:lvl w:ilvl="3" w:tplc="04090001" w:tentative="1">
      <w:start w:val="1"/>
      <w:numFmt w:val="bullet"/>
      <w:lvlText w:val=""/>
      <w:lvlJc w:val="left"/>
      <w:pPr>
        <w:ind w:left="4680" w:hanging="360"/>
      </w:pPr>
      <w:rPr>
        <w:rFonts w:ascii="Symbol" w:hAnsi="Symbol" w:hint="default"/>
      </w:rPr>
    </w:lvl>
    <w:lvl w:ilvl="4" w:tplc="04090003" w:tentative="1">
      <w:start w:val="1"/>
      <w:numFmt w:val="bullet"/>
      <w:lvlText w:val="o"/>
      <w:lvlJc w:val="left"/>
      <w:pPr>
        <w:ind w:left="5400" w:hanging="360"/>
      </w:pPr>
      <w:rPr>
        <w:rFonts w:ascii="Courier New" w:hAnsi="Courier New" w:cs="Courier New" w:hint="default"/>
      </w:rPr>
    </w:lvl>
    <w:lvl w:ilvl="5" w:tplc="04090005" w:tentative="1">
      <w:start w:val="1"/>
      <w:numFmt w:val="bullet"/>
      <w:lvlText w:val=""/>
      <w:lvlJc w:val="left"/>
      <w:pPr>
        <w:ind w:left="6120" w:hanging="360"/>
      </w:pPr>
      <w:rPr>
        <w:rFonts w:ascii="Wingdings" w:hAnsi="Wingdings" w:hint="default"/>
      </w:rPr>
    </w:lvl>
    <w:lvl w:ilvl="6" w:tplc="04090001" w:tentative="1">
      <w:start w:val="1"/>
      <w:numFmt w:val="bullet"/>
      <w:lvlText w:val=""/>
      <w:lvlJc w:val="left"/>
      <w:pPr>
        <w:ind w:left="6840" w:hanging="360"/>
      </w:pPr>
      <w:rPr>
        <w:rFonts w:ascii="Symbol" w:hAnsi="Symbol" w:hint="default"/>
      </w:rPr>
    </w:lvl>
    <w:lvl w:ilvl="7" w:tplc="04090003" w:tentative="1">
      <w:start w:val="1"/>
      <w:numFmt w:val="bullet"/>
      <w:lvlText w:val="o"/>
      <w:lvlJc w:val="left"/>
      <w:pPr>
        <w:ind w:left="7560" w:hanging="360"/>
      </w:pPr>
      <w:rPr>
        <w:rFonts w:ascii="Courier New" w:hAnsi="Courier New" w:cs="Courier New" w:hint="default"/>
      </w:rPr>
    </w:lvl>
    <w:lvl w:ilvl="8" w:tplc="04090005" w:tentative="1">
      <w:start w:val="1"/>
      <w:numFmt w:val="bullet"/>
      <w:lvlText w:val=""/>
      <w:lvlJc w:val="left"/>
      <w:pPr>
        <w:ind w:left="8280" w:hanging="360"/>
      </w:pPr>
      <w:rPr>
        <w:rFonts w:ascii="Wingdings" w:hAnsi="Wingdings" w:hint="default"/>
      </w:rPr>
    </w:lvl>
  </w:abstractNum>
  <w:abstractNum w:abstractNumId="60" w15:restartNumberingAfterBreak="0">
    <w:nsid w:val="7B92615B"/>
    <w:multiLevelType w:val="hybridMultilevel"/>
    <w:tmpl w:val="4C8E37EA"/>
    <w:lvl w:ilvl="0" w:tplc="04090019">
      <w:start w:val="1"/>
      <w:numFmt w:val="lowerLetter"/>
      <w:lvlText w:val="%1."/>
      <w:lvlJc w:val="left"/>
      <w:pPr>
        <w:ind w:left="1800" w:hanging="360"/>
      </w:p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61" w15:restartNumberingAfterBreak="0">
    <w:nsid w:val="7BE97DC9"/>
    <w:multiLevelType w:val="multilevel"/>
    <w:tmpl w:val="AB7E95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2" w15:restartNumberingAfterBreak="0">
    <w:nsid w:val="7F082D10"/>
    <w:multiLevelType w:val="multilevel"/>
    <w:tmpl w:val="09CE6FF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num w:numId="1" w16cid:durableId="87695829">
    <w:abstractNumId w:val="12"/>
  </w:num>
  <w:num w:numId="2" w16cid:durableId="1813522624">
    <w:abstractNumId w:val="39"/>
  </w:num>
  <w:num w:numId="3" w16cid:durableId="1077021520">
    <w:abstractNumId w:val="25"/>
  </w:num>
  <w:num w:numId="4" w16cid:durableId="1141462764">
    <w:abstractNumId w:val="29"/>
  </w:num>
  <w:num w:numId="5" w16cid:durableId="272443837">
    <w:abstractNumId w:val="52"/>
  </w:num>
  <w:num w:numId="6" w16cid:durableId="27999826">
    <w:abstractNumId w:val="48"/>
  </w:num>
  <w:num w:numId="7" w16cid:durableId="767115534">
    <w:abstractNumId w:val="20"/>
  </w:num>
  <w:num w:numId="8" w16cid:durableId="2094469794">
    <w:abstractNumId w:val="54"/>
  </w:num>
  <w:num w:numId="9" w16cid:durableId="1891576922">
    <w:abstractNumId w:val="55"/>
  </w:num>
  <w:num w:numId="10" w16cid:durableId="650254980">
    <w:abstractNumId w:val="55"/>
    <w:lvlOverride w:ilvl="1">
      <w:lvl w:ilvl="1">
        <w:numFmt w:val="bullet"/>
        <w:lvlText w:val="o"/>
        <w:lvlJc w:val="left"/>
        <w:pPr>
          <w:tabs>
            <w:tab w:val="num" w:pos="1440"/>
          </w:tabs>
          <w:ind w:left="1440" w:hanging="360"/>
        </w:pPr>
        <w:rPr>
          <w:rFonts w:ascii="Courier New" w:hAnsi="Courier New" w:hint="default"/>
          <w:sz w:val="20"/>
        </w:rPr>
      </w:lvl>
    </w:lvlOverride>
  </w:num>
  <w:num w:numId="11" w16cid:durableId="1164859625">
    <w:abstractNumId w:val="47"/>
  </w:num>
  <w:num w:numId="12" w16cid:durableId="1622371515">
    <w:abstractNumId w:val="46"/>
  </w:num>
  <w:num w:numId="13" w16cid:durableId="700939047">
    <w:abstractNumId w:val="33"/>
  </w:num>
  <w:num w:numId="14" w16cid:durableId="1097209902">
    <w:abstractNumId w:val="14"/>
  </w:num>
  <w:num w:numId="15" w16cid:durableId="1885409141">
    <w:abstractNumId w:val="22"/>
  </w:num>
  <w:num w:numId="16" w16cid:durableId="831264140">
    <w:abstractNumId w:val="44"/>
  </w:num>
  <w:num w:numId="17" w16cid:durableId="1942059947">
    <w:abstractNumId w:val="51"/>
  </w:num>
  <w:num w:numId="18" w16cid:durableId="2077819946">
    <w:abstractNumId w:val="4"/>
  </w:num>
  <w:num w:numId="19" w16cid:durableId="1862235930">
    <w:abstractNumId w:val="61"/>
  </w:num>
  <w:num w:numId="20" w16cid:durableId="1761827917">
    <w:abstractNumId w:val="42"/>
  </w:num>
  <w:num w:numId="21" w16cid:durableId="1763528083">
    <w:abstractNumId w:val="32"/>
  </w:num>
  <w:num w:numId="22" w16cid:durableId="1660881969">
    <w:abstractNumId w:val="37"/>
  </w:num>
  <w:num w:numId="23" w16cid:durableId="1586650887">
    <w:abstractNumId w:val="36"/>
  </w:num>
  <w:num w:numId="24" w16cid:durableId="1549603842">
    <w:abstractNumId w:val="27"/>
  </w:num>
  <w:num w:numId="25" w16cid:durableId="554508206">
    <w:abstractNumId w:val="57"/>
  </w:num>
  <w:num w:numId="26" w16cid:durableId="385760344">
    <w:abstractNumId w:val="62"/>
  </w:num>
  <w:num w:numId="27" w16cid:durableId="2000307762">
    <w:abstractNumId w:val="19"/>
  </w:num>
  <w:num w:numId="28" w16cid:durableId="46299107">
    <w:abstractNumId w:val="28"/>
  </w:num>
  <w:num w:numId="29" w16cid:durableId="1652447705">
    <w:abstractNumId w:val="17"/>
  </w:num>
  <w:num w:numId="30" w16cid:durableId="71512920">
    <w:abstractNumId w:val="10"/>
  </w:num>
  <w:num w:numId="31" w16cid:durableId="117263282">
    <w:abstractNumId w:val="7"/>
  </w:num>
  <w:num w:numId="32" w16cid:durableId="124859992">
    <w:abstractNumId w:val="58"/>
  </w:num>
  <w:num w:numId="33" w16cid:durableId="1808280021">
    <w:abstractNumId w:val="15"/>
  </w:num>
  <w:num w:numId="34" w16cid:durableId="328018775">
    <w:abstractNumId w:val="5"/>
  </w:num>
  <w:num w:numId="35" w16cid:durableId="225923068">
    <w:abstractNumId w:val="6"/>
  </w:num>
  <w:num w:numId="36" w16cid:durableId="784007389">
    <w:abstractNumId w:val="23"/>
  </w:num>
  <w:num w:numId="37" w16cid:durableId="1729574751">
    <w:abstractNumId w:val="8"/>
  </w:num>
  <w:num w:numId="38" w16cid:durableId="1631125889">
    <w:abstractNumId w:val="16"/>
  </w:num>
  <w:num w:numId="39" w16cid:durableId="64227818">
    <w:abstractNumId w:val="26"/>
  </w:num>
  <w:num w:numId="40" w16cid:durableId="279537731">
    <w:abstractNumId w:val="24"/>
  </w:num>
  <w:num w:numId="41" w16cid:durableId="1835685812">
    <w:abstractNumId w:val="43"/>
  </w:num>
  <w:num w:numId="42" w16cid:durableId="667245860">
    <w:abstractNumId w:val="35"/>
  </w:num>
  <w:num w:numId="43" w16cid:durableId="2019044465">
    <w:abstractNumId w:val="3"/>
  </w:num>
  <w:num w:numId="44" w16cid:durableId="926380712">
    <w:abstractNumId w:val="59"/>
  </w:num>
  <w:num w:numId="45" w16cid:durableId="816142626">
    <w:abstractNumId w:val="49"/>
  </w:num>
  <w:num w:numId="46" w16cid:durableId="1874614306">
    <w:abstractNumId w:val="11"/>
  </w:num>
  <w:num w:numId="47" w16cid:durableId="873080717">
    <w:abstractNumId w:val="60"/>
  </w:num>
  <w:num w:numId="48" w16cid:durableId="1708136938">
    <w:abstractNumId w:val="38"/>
  </w:num>
  <w:num w:numId="49" w16cid:durableId="391853896">
    <w:abstractNumId w:val="41"/>
  </w:num>
  <w:num w:numId="50" w16cid:durableId="2089577080">
    <w:abstractNumId w:val="13"/>
  </w:num>
  <w:num w:numId="51" w16cid:durableId="1072239955">
    <w:abstractNumId w:val="34"/>
  </w:num>
  <w:num w:numId="52" w16cid:durableId="893079226">
    <w:abstractNumId w:val="50"/>
  </w:num>
  <w:num w:numId="53" w16cid:durableId="446194788">
    <w:abstractNumId w:val="53"/>
  </w:num>
  <w:num w:numId="54" w16cid:durableId="1742438186">
    <w:abstractNumId w:val="18"/>
  </w:num>
  <w:num w:numId="55" w16cid:durableId="1015837963">
    <w:abstractNumId w:val="45"/>
  </w:num>
  <w:num w:numId="56" w16cid:durableId="1673491111">
    <w:abstractNumId w:val="21"/>
  </w:num>
  <w:num w:numId="57" w16cid:durableId="1397777462">
    <w:abstractNumId w:val="9"/>
  </w:num>
  <w:num w:numId="58" w16cid:durableId="1054622661">
    <w:abstractNumId w:val="56"/>
  </w:num>
  <w:num w:numId="59" w16cid:durableId="1577863108">
    <w:abstractNumId w:val="1"/>
  </w:num>
  <w:num w:numId="60" w16cid:durableId="1209488547">
    <w:abstractNumId w:val="40"/>
  </w:num>
  <w:num w:numId="61" w16cid:durableId="970983376">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16cid:durableId="573930557">
    <w:abstractNumId w:val="2"/>
  </w:num>
  <w:num w:numId="63" w16cid:durableId="793061315">
    <w:abstractNumId w:val="31"/>
  </w:num>
  <w:num w:numId="64" w16cid:durableId="1365209878">
    <w:abstractNumId w:val="0"/>
  </w:num>
  <w:num w:numId="65" w16cid:durableId="964040339">
    <w:abstractNumId w:val="30"/>
  </w:num>
  <w:numIdMacAtCleanup w:val="56"/>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Paul J. Shives">
    <w15:presenceInfo w15:providerId="AD" w15:userId="S::pshives@jamontgomery.com::8e13045b-c127-4409-a54a-3e9366cbc7c6"/>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hideSpellingErrors/>
  <w:hideGrammaticalErrors/>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yMDAxNrSwMDUxMjEwNrFU0lEKTi0uzszPAykwtqgFAMEvGj8tAAAA"/>
  </w:docVars>
  <w:rsids>
    <w:rsidRoot w:val="006E3DCD"/>
    <w:rsid w:val="00003763"/>
    <w:rsid w:val="00011D54"/>
    <w:rsid w:val="00012718"/>
    <w:rsid w:val="00034800"/>
    <w:rsid w:val="00045C2A"/>
    <w:rsid w:val="00046D5F"/>
    <w:rsid w:val="00052F62"/>
    <w:rsid w:val="00056668"/>
    <w:rsid w:val="000570AC"/>
    <w:rsid w:val="00067E60"/>
    <w:rsid w:val="00082C95"/>
    <w:rsid w:val="00085BA8"/>
    <w:rsid w:val="000926D5"/>
    <w:rsid w:val="00097F07"/>
    <w:rsid w:val="000A2971"/>
    <w:rsid w:val="000C376F"/>
    <w:rsid w:val="000D529C"/>
    <w:rsid w:val="000D695B"/>
    <w:rsid w:val="000E259E"/>
    <w:rsid w:val="000E6A71"/>
    <w:rsid w:val="000F094E"/>
    <w:rsid w:val="000F2CF9"/>
    <w:rsid w:val="0010486E"/>
    <w:rsid w:val="00106FE7"/>
    <w:rsid w:val="00141B43"/>
    <w:rsid w:val="00141F1D"/>
    <w:rsid w:val="00153764"/>
    <w:rsid w:val="001654C3"/>
    <w:rsid w:val="001656BA"/>
    <w:rsid w:val="00172D0F"/>
    <w:rsid w:val="00175FD6"/>
    <w:rsid w:val="0017610E"/>
    <w:rsid w:val="00177AAE"/>
    <w:rsid w:val="001832F0"/>
    <w:rsid w:val="00195E09"/>
    <w:rsid w:val="001A2E7C"/>
    <w:rsid w:val="001A559D"/>
    <w:rsid w:val="001A76D9"/>
    <w:rsid w:val="001D30A6"/>
    <w:rsid w:val="001D3D22"/>
    <w:rsid w:val="001D5BE0"/>
    <w:rsid w:val="001D6689"/>
    <w:rsid w:val="001F04C7"/>
    <w:rsid w:val="001F07AE"/>
    <w:rsid w:val="001F7C4E"/>
    <w:rsid w:val="00204713"/>
    <w:rsid w:val="0021443D"/>
    <w:rsid w:val="00247A58"/>
    <w:rsid w:val="00252A54"/>
    <w:rsid w:val="00256362"/>
    <w:rsid w:val="0025663A"/>
    <w:rsid w:val="002652BD"/>
    <w:rsid w:val="002667F0"/>
    <w:rsid w:val="00273315"/>
    <w:rsid w:val="0027446A"/>
    <w:rsid w:val="002750D1"/>
    <w:rsid w:val="0028252E"/>
    <w:rsid w:val="0028524B"/>
    <w:rsid w:val="002B4D32"/>
    <w:rsid w:val="002C071A"/>
    <w:rsid w:val="002C290B"/>
    <w:rsid w:val="002F17E3"/>
    <w:rsid w:val="002F719F"/>
    <w:rsid w:val="0030243A"/>
    <w:rsid w:val="00302EE0"/>
    <w:rsid w:val="003030A0"/>
    <w:rsid w:val="003033C4"/>
    <w:rsid w:val="00305E7C"/>
    <w:rsid w:val="0031291D"/>
    <w:rsid w:val="00324D69"/>
    <w:rsid w:val="003359A4"/>
    <w:rsid w:val="0034163D"/>
    <w:rsid w:val="00342F04"/>
    <w:rsid w:val="00343122"/>
    <w:rsid w:val="00346156"/>
    <w:rsid w:val="00354533"/>
    <w:rsid w:val="00354AD0"/>
    <w:rsid w:val="0035636F"/>
    <w:rsid w:val="00357330"/>
    <w:rsid w:val="003651B0"/>
    <w:rsid w:val="00381587"/>
    <w:rsid w:val="003835C1"/>
    <w:rsid w:val="00383B8C"/>
    <w:rsid w:val="00393AC8"/>
    <w:rsid w:val="003A6C6D"/>
    <w:rsid w:val="003B3CD4"/>
    <w:rsid w:val="003C08D9"/>
    <w:rsid w:val="003C0DB2"/>
    <w:rsid w:val="003C0F3E"/>
    <w:rsid w:val="003C207F"/>
    <w:rsid w:val="003C65C9"/>
    <w:rsid w:val="003D1B59"/>
    <w:rsid w:val="003E618C"/>
    <w:rsid w:val="003E71FC"/>
    <w:rsid w:val="003E7A8F"/>
    <w:rsid w:val="003F0AA0"/>
    <w:rsid w:val="003F5455"/>
    <w:rsid w:val="003F5D4F"/>
    <w:rsid w:val="00400054"/>
    <w:rsid w:val="00412B7C"/>
    <w:rsid w:val="00412CE2"/>
    <w:rsid w:val="00413BA6"/>
    <w:rsid w:val="00414020"/>
    <w:rsid w:val="00420255"/>
    <w:rsid w:val="00426A5B"/>
    <w:rsid w:val="00436935"/>
    <w:rsid w:val="00447A5F"/>
    <w:rsid w:val="00454DA2"/>
    <w:rsid w:val="0047726B"/>
    <w:rsid w:val="0048235E"/>
    <w:rsid w:val="004833BC"/>
    <w:rsid w:val="004917FA"/>
    <w:rsid w:val="00493B2F"/>
    <w:rsid w:val="004A543E"/>
    <w:rsid w:val="004B0C1E"/>
    <w:rsid w:val="004C6DC5"/>
    <w:rsid w:val="004D1CFC"/>
    <w:rsid w:val="004E0679"/>
    <w:rsid w:val="004E4369"/>
    <w:rsid w:val="005114E5"/>
    <w:rsid w:val="00514BAA"/>
    <w:rsid w:val="00520877"/>
    <w:rsid w:val="00544747"/>
    <w:rsid w:val="005447D3"/>
    <w:rsid w:val="005454BF"/>
    <w:rsid w:val="005467D2"/>
    <w:rsid w:val="00550864"/>
    <w:rsid w:val="00553F82"/>
    <w:rsid w:val="0055558A"/>
    <w:rsid w:val="0055741F"/>
    <w:rsid w:val="00561DB7"/>
    <w:rsid w:val="005663DA"/>
    <w:rsid w:val="00567A75"/>
    <w:rsid w:val="00587A07"/>
    <w:rsid w:val="005A1805"/>
    <w:rsid w:val="005C3AD7"/>
    <w:rsid w:val="005C48D9"/>
    <w:rsid w:val="005C7C95"/>
    <w:rsid w:val="005E4710"/>
    <w:rsid w:val="005F0CC7"/>
    <w:rsid w:val="005F46D1"/>
    <w:rsid w:val="00600D8C"/>
    <w:rsid w:val="006027D5"/>
    <w:rsid w:val="0061094B"/>
    <w:rsid w:val="0061772A"/>
    <w:rsid w:val="00634C19"/>
    <w:rsid w:val="00635D02"/>
    <w:rsid w:val="0065062C"/>
    <w:rsid w:val="00654191"/>
    <w:rsid w:val="00656828"/>
    <w:rsid w:val="006669AF"/>
    <w:rsid w:val="00674888"/>
    <w:rsid w:val="00691BD0"/>
    <w:rsid w:val="006A5388"/>
    <w:rsid w:val="006E150D"/>
    <w:rsid w:val="006E3DCD"/>
    <w:rsid w:val="006E56AB"/>
    <w:rsid w:val="006E62AF"/>
    <w:rsid w:val="006F17F3"/>
    <w:rsid w:val="006F373B"/>
    <w:rsid w:val="00712A6E"/>
    <w:rsid w:val="007148F7"/>
    <w:rsid w:val="00730466"/>
    <w:rsid w:val="0073625E"/>
    <w:rsid w:val="0074051C"/>
    <w:rsid w:val="007425C3"/>
    <w:rsid w:val="007468A3"/>
    <w:rsid w:val="00760D1F"/>
    <w:rsid w:val="00765B1D"/>
    <w:rsid w:val="00776980"/>
    <w:rsid w:val="0078360E"/>
    <w:rsid w:val="00784148"/>
    <w:rsid w:val="00787E17"/>
    <w:rsid w:val="007B2EFD"/>
    <w:rsid w:val="007B4286"/>
    <w:rsid w:val="007B6041"/>
    <w:rsid w:val="007B713F"/>
    <w:rsid w:val="007B7B13"/>
    <w:rsid w:val="007C3F59"/>
    <w:rsid w:val="007D2025"/>
    <w:rsid w:val="007D5B7F"/>
    <w:rsid w:val="007D75A9"/>
    <w:rsid w:val="007E7E3E"/>
    <w:rsid w:val="007F1CCE"/>
    <w:rsid w:val="007F52E1"/>
    <w:rsid w:val="00801193"/>
    <w:rsid w:val="00810A6A"/>
    <w:rsid w:val="00816391"/>
    <w:rsid w:val="00816D64"/>
    <w:rsid w:val="00823322"/>
    <w:rsid w:val="00826199"/>
    <w:rsid w:val="0083053D"/>
    <w:rsid w:val="0083461A"/>
    <w:rsid w:val="0084095D"/>
    <w:rsid w:val="00844DFC"/>
    <w:rsid w:val="008467A7"/>
    <w:rsid w:val="0084777B"/>
    <w:rsid w:val="008519D4"/>
    <w:rsid w:val="00851C8C"/>
    <w:rsid w:val="008859BE"/>
    <w:rsid w:val="00895D64"/>
    <w:rsid w:val="008A25B8"/>
    <w:rsid w:val="008A3624"/>
    <w:rsid w:val="008A44B2"/>
    <w:rsid w:val="008A4767"/>
    <w:rsid w:val="008A6635"/>
    <w:rsid w:val="008B7059"/>
    <w:rsid w:val="008C1F41"/>
    <w:rsid w:val="008C3A42"/>
    <w:rsid w:val="008C48DE"/>
    <w:rsid w:val="008C48E9"/>
    <w:rsid w:val="008C7F09"/>
    <w:rsid w:val="008D3492"/>
    <w:rsid w:val="008D5799"/>
    <w:rsid w:val="008E1331"/>
    <w:rsid w:val="008F5462"/>
    <w:rsid w:val="0091421A"/>
    <w:rsid w:val="00923348"/>
    <w:rsid w:val="009260C2"/>
    <w:rsid w:val="00931518"/>
    <w:rsid w:val="0093620F"/>
    <w:rsid w:val="0094635C"/>
    <w:rsid w:val="00947573"/>
    <w:rsid w:val="00951309"/>
    <w:rsid w:val="009571C1"/>
    <w:rsid w:val="00957C5D"/>
    <w:rsid w:val="00962562"/>
    <w:rsid w:val="009639CA"/>
    <w:rsid w:val="0096456C"/>
    <w:rsid w:val="009810FE"/>
    <w:rsid w:val="0098284F"/>
    <w:rsid w:val="00983A90"/>
    <w:rsid w:val="0099565E"/>
    <w:rsid w:val="009A622B"/>
    <w:rsid w:val="009A7258"/>
    <w:rsid w:val="009B7F0D"/>
    <w:rsid w:val="009C34A4"/>
    <w:rsid w:val="009C38A7"/>
    <w:rsid w:val="009D0773"/>
    <w:rsid w:val="009D38E3"/>
    <w:rsid w:val="009D46F3"/>
    <w:rsid w:val="009E306B"/>
    <w:rsid w:val="009E4080"/>
    <w:rsid w:val="009E5A35"/>
    <w:rsid w:val="009E72B3"/>
    <w:rsid w:val="009F1595"/>
    <w:rsid w:val="009F41F9"/>
    <w:rsid w:val="00A05707"/>
    <w:rsid w:val="00A10679"/>
    <w:rsid w:val="00A317AF"/>
    <w:rsid w:val="00A34776"/>
    <w:rsid w:val="00A44CE5"/>
    <w:rsid w:val="00A54902"/>
    <w:rsid w:val="00A62BD9"/>
    <w:rsid w:val="00A65310"/>
    <w:rsid w:val="00A714C4"/>
    <w:rsid w:val="00A73168"/>
    <w:rsid w:val="00A741D8"/>
    <w:rsid w:val="00A77D65"/>
    <w:rsid w:val="00A82505"/>
    <w:rsid w:val="00A92F99"/>
    <w:rsid w:val="00A94F20"/>
    <w:rsid w:val="00A9521D"/>
    <w:rsid w:val="00AA1170"/>
    <w:rsid w:val="00AB71CF"/>
    <w:rsid w:val="00AC0077"/>
    <w:rsid w:val="00AC0A41"/>
    <w:rsid w:val="00AE75B5"/>
    <w:rsid w:val="00AF6FB5"/>
    <w:rsid w:val="00B1534A"/>
    <w:rsid w:val="00B22F81"/>
    <w:rsid w:val="00B324B7"/>
    <w:rsid w:val="00B33949"/>
    <w:rsid w:val="00B62C55"/>
    <w:rsid w:val="00B6543C"/>
    <w:rsid w:val="00B67108"/>
    <w:rsid w:val="00B67916"/>
    <w:rsid w:val="00B771B4"/>
    <w:rsid w:val="00B7754B"/>
    <w:rsid w:val="00B81E07"/>
    <w:rsid w:val="00B82A70"/>
    <w:rsid w:val="00B8343D"/>
    <w:rsid w:val="00B85448"/>
    <w:rsid w:val="00B90A87"/>
    <w:rsid w:val="00B92F97"/>
    <w:rsid w:val="00B96734"/>
    <w:rsid w:val="00BB1743"/>
    <w:rsid w:val="00BD13E5"/>
    <w:rsid w:val="00BD28D3"/>
    <w:rsid w:val="00BD2F5F"/>
    <w:rsid w:val="00BD42B2"/>
    <w:rsid w:val="00BE0F54"/>
    <w:rsid w:val="00BE1289"/>
    <w:rsid w:val="00C02A96"/>
    <w:rsid w:val="00C04CC2"/>
    <w:rsid w:val="00C05DAE"/>
    <w:rsid w:val="00C10BB4"/>
    <w:rsid w:val="00C220A9"/>
    <w:rsid w:val="00C30610"/>
    <w:rsid w:val="00C3301D"/>
    <w:rsid w:val="00C406D0"/>
    <w:rsid w:val="00C446A9"/>
    <w:rsid w:val="00C4501F"/>
    <w:rsid w:val="00C52A9E"/>
    <w:rsid w:val="00C53A3C"/>
    <w:rsid w:val="00C56209"/>
    <w:rsid w:val="00C63C2B"/>
    <w:rsid w:val="00C72742"/>
    <w:rsid w:val="00C72D2B"/>
    <w:rsid w:val="00C77AE7"/>
    <w:rsid w:val="00C81215"/>
    <w:rsid w:val="00C82E20"/>
    <w:rsid w:val="00C972C2"/>
    <w:rsid w:val="00CA1258"/>
    <w:rsid w:val="00CB6BDD"/>
    <w:rsid w:val="00CB7F7A"/>
    <w:rsid w:val="00CC7450"/>
    <w:rsid w:val="00CE6573"/>
    <w:rsid w:val="00CF35C8"/>
    <w:rsid w:val="00CF3BAC"/>
    <w:rsid w:val="00CF78BC"/>
    <w:rsid w:val="00D026B5"/>
    <w:rsid w:val="00D1514C"/>
    <w:rsid w:val="00D259FE"/>
    <w:rsid w:val="00D2783C"/>
    <w:rsid w:val="00D32426"/>
    <w:rsid w:val="00D34694"/>
    <w:rsid w:val="00D34EF5"/>
    <w:rsid w:val="00D366CE"/>
    <w:rsid w:val="00D37A7C"/>
    <w:rsid w:val="00D47BC6"/>
    <w:rsid w:val="00D51C03"/>
    <w:rsid w:val="00D55A76"/>
    <w:rsid w:val="00D63BE0"/>
    <w:rsid w:val="00D70476"/>
    <w:rsid w:val="00D708AE"/>
    <w:rsid w:val="00D71840"/>
    <w:rsid w:val="00D96C5C"/>
    <w:rsid w:val="00DA3805"/>
    <w:rsid w:val="00DB074B"/>
    <w:rsid w:val="00DB145B"/>
    <w:rsid w:val="00DD57D2"/>
    <w:rsid w:val="00DD725A"/>
    <w:rsid w:val="00DE5289"/>
    <w:rsid w:val="00DE6B2A"/>
    <w:rsid w:val="00DE7140"/>
    <w:rsid w:val="00DF2C8E"/>
    <w:rsid w:val="00E019C3"/>
    <w:rsid w:val="00E04159"/>
    <w:rsid w:val="00E10F46"/>
    <w:rsid w:val="00E11423"/>
    <w:rsid w:val="00E36AE7"/>
    <w:rsid w:val="00E6137E"/>
    <w:rsid w:val="00E63FF1"/>
    <w:rsid w:val="00E64B3F"/>
    <w:rsid w:val="00E661B7"/>
    <w:rsid w:val="00E72BD0"/>
    <w:rsid w:val="00E7401B"/>
    <w:rsid w:val="00E84089"/>
    <w:rsid w:val="00EA554A"/>
    <w:rsid w:val="00EB3758"/>
    <w:rsid w:val="00EC30D5"/>
    <w:rsid w:val="00EC33A0"/>
    <w:rsid w:val="00EC4435"/>
    <w:rsid w:val="00EE0E8D"/>
    <w:rsid w:val="00EF262E"/>
    <w:rsid w:val="00EF4E59"/>
    <w:rsid w:val="00EF6FC7"/>
    <w:rsid w:val="00F13A90"/>
    <w:rsid w:val="00F13D18"/>
    <w:rsid w:val="00F156AE"/>
    <w:rsid w:val="00F31390"/>
    <w:rsid w:val="00F34F18"/>
    <w:rsid w:val="00F4094A"/>
    <w:rsid w:val="00F41E6C"/>
    <w:rsid w:val="00F428F5"/>
    <w:rsid w:val="00F42BF4"/>
    <w:rsid w:val="00F43CED"/>
    <w:rsid w:val="00F46619"/>
    <w:rsid w:val="00F5788E"/>
    <w:rsid w:val="00F71421"/>
    <w:rsid w:val="00F80AA0"/>
    <w:rsid w:val="00F83272"/>
    <w:rsid w:val="00F84F5D"/>
    <w:rsid w:val="00F874D4"/>
    <w:rsid w:val="00F91D7C"/>
    <w:rsid w:val="00F92B71"/>
    <w:rsid w:val="00F93518"/>
    <w:rsid w:val="00F93E02"/>
    <w:rsid w:val="00F959A9"/>
    <w:rsid w:val="00FA6003"/>
    <w:rsid w:val="00FB04F6"/>
    <w:rsid w:val="00FB6220"/>
    <w:rsid w:val="00FC4A4B"/>
    <w:rsid w:val="00FC7085"/>
    <w:rsid w:val="00FC7FDA"/>
    <w:rsid w:val="00FD4220"/>
    <w:rsid w:val="00FE2EAF"/>
    <w:rsid w:val="00FF4DA2"/>
    <w:rsid w:val="00FF5410"/>
    <w:rsid w:val="00FF6588"/>
    <w:rsid w:val="00FF7AED"/>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57C3F79C"/>
  <w15:chartTrackingRefBased/>
  <w15:docId w15:val="{34318FE9-65FD-4195-867E-E25BD11F31B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2">
    <w:name w:val="heading 2"/>
    <w:basedOn w:val="Normal"/>
    <w:next w:val="Normal"/>
    <w:link w:val="Heading2Char"/>
    <w:uiPriority w:val="9"/>
    <w:semiHidden/>
    <w:unhideWhenUsed/>
    <w:qFormat/>
    <w:rsid w:val="004917FA"/>
    <w:pPr>
      <w:keepNext/>
      <w:keepLines/>
      <w:spacing w:before="40" w:after="0"/>
      <w:outlineLvl w:val="1"/>
    </w:pPr>
    <w:rPr>
      <w:rFonts w:asciiTheme="majorHAnsi" w:eastAsiaTheme="majorEastAsia" w:hAnsiTheme="majorHAnsi" w:cstheme="majorBidi"/>
      <w:color w:val="2E74B5" w:themeColor="accent1" w:themeShade="BF"/>
      <w:sz w:val="26"/>
      <w:szCs w:val="26"/>
    </w:rPr>
  </w:style>
  <w:style w:type="paragraph" w:styleId="Heading3">
    <w:name w:val="heading 3"/>
    <w:basedOn w:val="Normal"/>
    <w:link w:val="Heading3Char"/>
    <w:uiPriority w:val="9"/>
    <w:qFormat/>
    <w:rsid w:val="00413BA6"/>
    <w:pPr>
      <w:spacing w:after="0" w:line="240" w:lineRule="auto"/>
      <w:outlineLvl w:val="2"/>
    </w:pPr>
    <w:rPr>
      <w:rFonts w:ascii="Roboto Slab" w:eastAsia="Times New Roman" w:hAnsi="Roboto Slab" w:cs="Times New Roman"/>
      <w:color w:val="222222"/>
      <w:sz w:val="27"/>
      <w:szCs w:val="27"/>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uiPriority w:val="34"/>
    <w:qFormat/>
    <w:rsid w:val="00F428F5"/>
    <w:pPr>
      <w:ind w:left="720"/>
      <w:contextualSpacing/>
    </w:pPr>
  </w:style>
  <w:style w:type="character" w:customStyle="1" w:styleId="Heading3Char">
    <w:name w:val="Heading 3 Char"/>
    <w:basedOn w:val="DefaultParagraphFont"/>
    <w:link w:val="Heading3"/>
    <w:uiPriority w:val="9"/>
    <w:rsid w:val="00413BA6"/>
    <w:rPr>
      <w:rFonts w:ascii="Roboto Slab" w:eastAsia="Times New Roman" w:hAnsi="Roboto Slab" w:cs="Times New Roman"/>
      <w:color w:val="222222"/>
      <w:sz w:val="27"/>
      <w:szCs w:val="27"/>
    </w:rPr>
  </w:style>
  <w:style w:type="character" w:styleId="Hyperlink">
    <w:name w:val="Hyperlink"/>
    <w:basedOn w:val="DefaultParagraphFont"/>
    <w:uiPriority w:val="99"/>
    <w:unhideWhenUsed/>
    <w:rsid w:val="00413BA6"/>
    <w:rPr>
      <w:strike w:val="0"/>
      <w:dstrike w:val="0"/>
      <w:color w:val="2C76C7"/>
      <w:u w:val="none"/>
      <w:effect w:val="none"/>
      <w:shd w:val="clear" w:color="auto" w:fill="auto"/>
    </w:rPr>
  </w:style>
  <w:style w:type="character" w:customStyle="1" w:styleId="Heading2Char">
    <w:name w:val="Heading 2 Char"/>
    <w:basedOn w:val="DefaultParagraphFont"/>
    <w:link w:val="Heading2"/>
    <w:uiPriority w:val="9"/>
    <w:semiHidden/>
    <w:rsid w:val="004917FA"/>
    <w:rPr>
      <w:rFonts w:asciiTheme="majorHAnsi" w:eastAsiaTheme="majorEastAsia" w:hAnsiTheme="majorHAnsi" w:cstheme="majorBidi"/>
      <w:color w:val="2E74B5" w:themeColor="accent1" w:themeShade="BF"/>
      <w:sz w:val="26"/>
      <w:szCs w:val="26"/>
    </w:rPr>
  </w:style>
  <w:style w:type="paragraph" w:styleId="NormalWeb">
    <w:name w:val="Normal (Web)"/>
    <w:basedOn w:val="Normal"/>
    <w:uiPriority w:val="99"/>
    <w:semiHidden/>
    <w:unhideWhenUsed/>
    <w:rsid w:val="004917FA"/>
    <w:pPr>
      <w:spacing w:after="0" w:line="240" w:lineRule="auto"/>
    </w:pPr>
    <w:rPr>
      <w:rFonts w:ascii="inherit" w:eastAsia="Times New Roman" w:hAnsi="inherit" w:cs="Times New Roman"/>
      <w:sz w:val="24"/>
      <w:szCs w:val="24"/>
    </w:rPr>
  </w:style>
  <w:style w:type="character" w:customStyle="1" w:styleId="file">
    <w:name w:val="file"/>
    <w:basedOn w:val="DefaultParagraphFont"/>
    <w:rsid w:val="004917FA"/>
  </w:style>
  <w:style w:type="character" w:styleId="Emphasis">
    <w:name w:val="Emphasis"/>
    <w:basedOn w:val="DefaultParagraphFont"/>
    <w:uiPriority w:val="20"/>
    <w:qFormat/>
    <w:rsid w:val="00204713"/>
    <w:rPr>
      <w:i/>
      <w:iCs/>
    </w:rPr>
  </w:style>
  <w:style w:type="paragraph" w:styleId="Header">
    <w:name w:val="header"/>
    <w:basedOn w:val="Normal"/>
    <w:link w:val="HeaderChar"/>
    <w:uiPriority w:val="99"/>
    <w:unhideWhenUsed/>
    <w:rsid w:val="006E56AB"/>
    <w:pPr>
      <w:tabs>
        <w:tab w:val="center" w:pos="4680"/>
        <w:tab w:val="right" w:pos="9360"/>
      </w:tabs>
      <w:spacing w:after="0" w:line="240" w:lineRule="auto"/>
    </w:pPr>
  </w:style>
  <w:style w:type="character" w:customStyle="1" w:styleId="HeaderChar">
    <w:name w:val="Header Char"/>
    <w:basedOn w:val="DefaultParagraphFont"/>
    <w:link w:val="Header"/>
    <w:uiPriority w:val="99"/>
    <w:rsid w:val="006E56AB"/>
  </w:style>
  <w:style w:type="paragraph" w:styleId="Footer">
    <w:name w:val="footer"/>
    <w:basedOn w:val="Normal"/>
    <w:link w:val="FooterChar"/>
    <w:uiPriority w:val="99"/>
    <w:unhideWhenUsed/>
    <w:rsid w:val="006E56AB"/>
    <w:pPr>
      <w:tabs>
        <w:tab w:val="center" w:pos="4680"/>
        <w:tab w:val="right" w:pos="9360"/>
      </w:tabs>
      <w:spacing w:after="0" w:line="240" w:lineRule="auto"/>
    </w:pPr>
  </w:style>
  <w:style w:type="character" w:customStyle="1" w:styleId="FooterChar">
    <w:name w:val="Footer Char"/>
    <w:basedOn w:val="DefaultParagraphFont"/>
    <w:link w:val="Footer"/>
    <w:uiPriority w:val="99"/>
    <w:rsid w:val="006E56AB"/>
  </w:style>
  <w:style w:type="character" w:styleId="Strong">
    <w:name w:val="Strong"/>
    <w:basedOn w:val="DefaultParagraphFont"/>
    <w:uiPriority w:val="22"/>
    <w:qFormat/>
    <w:rsid w:val="003F5D4F"/>
    <w:rPr>
      <w:b/>
      <w:bCs/>
    </w:rPr>
  </w:style>
  <w:style w:type="character" w:customStyle="1" w:styleId="pagetitle">
    <w:name w:val="pagetitle"/>
    <w:basedOn w:val="DefaultParagraphFont"/>
    <w:rsid w:val="003F5D4F"/>
  </w:style>
  <w:style w:type="paragraph" w:styleId="BalloonText">
    <w:name w:val="Balloon Text"/>
    <w:basedOn w:val="Normal"/>
    <w:link w:val="BalloonTextChar"/>
    <w:uiPriority w:val="99"/>
    <w:semiHidden/>
    <w:unhideWhenUsed/>
    <w:rsid w:val="00305E7C"/>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305E7C"/>
    <w:rPr>
      <w:rFonts w:ascii="Segoe UI" w:hAnsi="Segoe UI" w:cs="Segoe UI"/>
      <w:sz w:val="18"/>
      <w:szCs w:val="18"/>
    </w:rPr>
  </w:style>
  <w:style w:type="table" w:styleId="TableGrid">
    <w:name w:val="Table Grid"/>
    <w:basedOn w:val="TableNormal"/>
    <w:uiPriority w:val="39"/>
    <w:rsid w:val="003C0DB2"/>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semiHidden/>
    <w:unhideWhenUsed/>
    <w:rsid w:val="003C0F3E"/>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3C0F3E"/>
    <w:rPr>
      <w:sz w:val="20"/>
      <w:szCs w:val="20"/>
    </w:rPr>
  </w:style>
  <w:style w:type="character" w:styleId="FootnoteReference">
    <w:name w:val="footnote reference"/>
    <w:basedOn w:val="DefaultParagraphFont"/>
    <w:uiPriority w:val="99"/>
    <w:semiHidden/>
    <w:unhideWhenUsed/>
    <w:rsid w:val="003C0F3E"/>
    <w:rPr>
      <w:vertAlign w:val="superscript"/>
    </w:rPr>
  </w:style>
  <w:style w:type="character" w:styleId="CommentReference">
    <w:name w:val="annotation reference"/>
    <w:basedOn w:val="DefaultParagraphFont"/>
    <w:uiPriority w:val="99"/>
    <w:semiHidden/>
    <w:unhideWhenUsed/>
    <w:rsid w:val="000E6A71"/>
    <w:rPr>
      <w:sz w:val="16"/>
      <w:szCs w:val="16"/>
    </w:rPr>
  </w:style>
  <w:style w:type="paragraph" w:styleId="CommentText">
    <w:name w:val="annotation text"/>
    <w:basedOn w:val="Normal"/>
    <w:link w:val="CommentTextChar"/>
    <w:uiPriority w:val="99"/>
    <w:unhideWhenUsed/>
    <w:rsid w:val="000E6A71"/>
    <w:pPr>
      <w:spacing w:line="240" w:lineRule="auto"/>
    </w:pPr>
    <w:rPr>
      <w:sz w:val="20"/>
      <w:szCs w:val="20"/>
    </w:rPr>
  </w:style>
  <w:style w:type="character" w:customStyle="1" w:styleId="CommentTextChar">
    <w:name w:val="Comment Text Char"/>
    <w:basedOn w:val="DefaultParagraphFont"/>
    <w:link w:val="CommentText"/>
    <w:uiPriority w:val="99"/>
    <w:rsid w:val="000E6A71"/>
    <w:rPr>
      <w:sz w:val="20"/>
      <w:szCs w:val="20"/>
    </w:rPr>
  </w:style>
  <w:style w:type="paragraph" w:styleId="CommentSubject">
    <w:name w:val="annotation subject"/>
    <w:basedOn w:val="CommentText"/>
    <w:next w:val="CommentText"/>
    <w:link w:val="CommentSubjectChar"/>
    <w:uiPriority w:val="99"/>
    <w:semiHidden/>
    <w:unhideWhenUsed/>
    <w:rsid w:val="000E6A71"/>
    <w:rPr>
      <w:b/>
      <w:bCs/>
    </w:rPr>
  </w:style>
  <w:style w:type="character" w:customStyle="1" w:styleId="CommentSubjectChar">
    <w:name w:val="Comment Subject Char"/>
    <w:basedOn w:val="CommentTextChar"/>
    <w:link w:val="CommentSubject"/>
    <w:uiPriority w:val="99"/>
    <w:semiHidden/>
    <w:rsid w:val="000E6A71"/>
    <w:rPr>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098105">
      <w:bodyDiv w:val="1"/>
      <w:marLeft w:val="0"/>
      <w:marRight w:val="0"/>
      <w:marTop w:val="0"/>
      <w:marBottom w:val="0"/>
      <w:divBdr>
        <w:top w:val="none" w:sz="0" w:space="0" w:color="auto"/>
        <w:left w:val="none" w:sz="0" w:space="0" w:color="auto"/>
        <w:bottom w:val="none" w:sz="0" w:space="0" w:color="auto"/>
        <w:right w:val="none" w:sz="0" w:space="0" w:color="auto"/>
      </w:divBdr>
      <w:divsChild>
        <w:div w:id="1240556110">
          <w:marLeft w:val="0"/>
          <w:marRight w:val="0"/>
          <w:marTop w:val="0"/>
          <w:marBottom w:val="0"/>
          <w:divBdr>
            <w:top w:val="none" w:sz="0" w:space="0" w:color="auto"/>
            <w:left w:val="none" w:sz="0" w:space="0" w:color="auto"/>
            <w:bottom w:val="none" w:sz="0" w:space="0" w:color="auto"/>
            <w:right w:val="none" w:sz="0" w:space="0" w:color="auto"/>
          </w:divBdr>
          <w:divsChild>
            <w:div w:id="1552769189">
              <w:marLeft w:val="0"/>
              <w:marRight w:val="0"/>
              <w:marTop w:val="0"/>
              <w:marBottom w:val="0"/>
              <w:divBdr>
                <w:top w:val="none" w:sz="0" w:space="0" w:color="auto"/>
                <w:left w:val="none" w:sz="0" w:space="0" w:color="auto"/>
                <w:bottom w:val="none" w:sz="0" w:space="0" w:color="auto"/>
                <w:right w:val="none" w:sz="0" w:space="0" w:color="auto"/>
              </w:divBdr>
              <w:divsChild>
                <w:div w:id="2018580621">
                  <w:marLeft w:val="0"/>
                  <w:marRight w:val="0"/>
                  <w:marTop w:val="0"/>
                  <w:marBottom w:val="0"/>
                  <w:divBdr>
                    <w:top w:val="none" w:sz="0" w:space="0" w:color="auto"/>
                    <w:left w:val="none" w:sz="0" w:space="0" w:color="auto"/>
                    <w:bottom w:val="none" w:sz="0" w:space="0" w:color="auto"/>
                    <w:right w:val="none" w:sz="0" w:space="0" w:color="auto"/>
                  </w:divBdr>
                  <w:divsChild>
                    <w:div w:id="432895107">
                      <w:marLeft w:val="0"/>
                      <w:marRight w:val="0"/>
                      <w:marTop w:val="0"/>
                      <w:marBottom w:val="0"/>
                      <w:divBdr>
                        <w:top w:val="none" w:sz="0" w:space="0" w:color="auto"/>
                        <w:left w:val="none" w:sz="0" w:space="0" w:color="auto"/>
                        <w:bottom w:val="none" w:sz="0" w:space="0" w:color="auto"/>
                        <w:right w:val="none" w:sz="0" w:space="0" w:color="auto"/>
                      </w:divBdr>
                      <w:divsChild>
                        <w:div w:id="4646622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12793791">
      <w:bodyDiv w:val="1"/>
      <w:marLeft w:val="0"/>
      <w:marRight w:val="0"/>
      <w:marTop w:val="0"/>
      <w:marBottom w:val="0"/>
      <w:divBdr>
        <w:top w:val="none" w:sz="0" w:space="0" w:color="auto"/>
        <w:left w:val="none" w:sz="0" w:space="0" w:color="auto"/>
        <w:bottom w:val="none" w:sz="0" w:space="0" w:color="auto"/>
        <w:right w:val="none" w:sz="0" w:space="0" w:color="auto"/>
      </w:divBdr>
      <w:divsChild>
        <w:div w:id="8333028">
          <w:marLeft w:val="0"/>
          <w:marRight w:val="0"/>
          <w:marTop w:val="0"/>
          <w:marBottom w:val="0"/>
          <w:divBdr>
            <w:top w:val="none" w:sz="0" w:space="0" w:color="auto"/>
            <w:left w:val="none" w:sz="0" w:space="0" w:color="auto"/>
            <w:bottom w:val="none" w:sz="0" w:space="0" w:color="auto"/>
            <w:right w:val="none" w:sz="0" w:space="0" w:color="auto"/>
          </w:divBdr>
          <w:divsChild>
            <w:div w:id="97533723">
              <w:marLeft w:val="0"/>
              <w:marRight w:val="0"/>
              <w:marTop w:val="0"/>
              <w:marBottom w:val="0"/>
              <w:divBdr>
                <w:top w:val="none" w:sz="0" w:space="0" w:color="auto"/>
                <w:left w:val="none" w:sz="0" w:space="0" w:color="auto"/>
                <w:bottom w:val="none" w:sz="0" w:space="0" w:color="auto"/>
                <w:right w:val="none" w:sz="0" w:space="0" w:color="auto"/>
              </w:divBdr>
              <w:divsChild>
                <w:div w:id="19089587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79841531">
      <w:bodyDiv w:val="1"/>
      <w:marLeft w:val="0"/>
      <w:marRight w:val="0"/>
      <w:marTop w:val="0"/>
      <w:marBottom w:val="0"/>
      <w:divBdr>
        <w:top w:val="none" w:sz="0" w:space="0" w:color="auto"/>
        <w:left w:val="none" w:sz="0" w:space="0" w:color="auto"/>
        <w:bottom w:val="none" w:sz="0" w:space="0" w:color="auto"/>
        <w:right w:val="none" w:sz="0" w:space="0" w:color="auto"/>
      </w:divBdr>
      <w:divsChild>
        <w:div w:id="2098136849">
          <w:marLeft w:val="0"/>
          <w:marRight w:val="0"/>
          <w:marTop w:val="0"/>
          <w:marBottom w:val="0"/>
          <w:divBdr>
            <w:top w:val="none" w:sz="0" w:space="0" w:color="auto"/>
            <w:left w:val="none" w:sz="0" w:space="0" w:color="auto"/>
            <w:bottom w:val="none" w:sz="0" w:space="0" w:color="auto"/>
            <w:right w:val="none" w:sz="0" w:space="0" w:color="auto"/>
          </w:divBdr>
          <w:divsChild>
            <w:div w:id="643923620">
              <w:marLeft w:val="0"/>
              <w:marRight w:val="0"/>
              <w:marTop w:val="0"/>
              <w:marBottom w:val="0"/>
              <w:divBdr>
                <w:top w:val="none" w:sz="0" w:space="0" w:color="auto"/>
                <w:left w:val="none" w:sz="0" w:space="0" w:color="auto"/>
                <w:bottom w:val="none" w:sz="0" w:space="0" w:color="auto"/>
                <w:right w:val="none" w:sz="0" w:space="0" w:color="auto"/>
              </w:divBdr>
              <w:divsChild>
                <w:div w:id="1882134807">
                  <w:marLeft w:val="0"/>
                  <w:marRight w:val="0"/>
                  <w:marTop w:val="0"/>
                  <w:marBottom w:val="0"/>
                  <w:divBdr>
                    <w:top w:val="none" w:sz="0" w:space="0" w:color="auto"/>
                    <w:left w:val="none" w:sz="0" w:space="0" w:color="auto"/>
                    <w:bottom w:val="none" w:sz="0" w:space="0" w:color="auto"/>
                    <w:right w:val="none" w:sz="0" w:space="0" w:color="auto"/>
                  </w:divBdr>
                  <w:divsChild>
                    <w:div w:id="302201930">
                      <w:marLeft w:val="0"/>
                      <w:marRight w:val="0"/>
                      <w:marTop w:val="300"/>
                      <w:marBottom w:val="0"/>
                      <w:divBdr>
                        <w:top w:val="none" w:sz="0" w:space="0" w:color="auto"/>
                        <w:left w:val="none" w:sz="0" w:space="0" w:color="auto"/>
                        <w:bottom w:val="none" w:sz="0" w:space="0" w:color="auto"/>
                        <w:right w:val="none" w:sz="0" w:space="0" w:color="auto"/>
                      </w:divBdr>
                      <w:divsChild>
                        <w:div w:id="1797216189">
                          <w:marLeft w:val="300"/>
                          <w:marRight w:val="300"/>
                          <w:marTop w:val="225"/>
                          <w:marBottom w:val="225"/>
                          <w:divBdr>
                            <w:top w:val="none" w:sz="0" w:space="0" w:color="auto"/>
                            <w:left w:val="none" w:sz="0" w:space="0" w:color="auto"/>
                            <w:bottom w:val="none" w:sz="0" w:space="0" w:color="auto"/>
                            <w:right w:val="none" w:sz="0" w:space="0" w:color="auto"/>
                          </w:divBdr>
                          <w:divsChild>
                            <w:div w:id="526648684">
                              <w:marLeft w:val="0"/>
                              <w:marRight w:val="0"/>
                              <w:marTop w:val="0"/>
                              <w:marBottom w:val="0"/>
                              <w:divBdr>
                                <w:top w:val="none" w:sz="0" w:space="0" w:color="auto"/>
                                <w:left w:val="none" w:sz="0" w:space="0" w:color="auto"/>
                                <w:bottom w:val="none" w:sz="0" w:space="0" w:color="auto"/>
                                <w:right w:val="none" w:sz="0" w:space="0" w:color="auto"/>
                              </w:divBdr>
                              <w:divsChild>
                                <w:div w:id="1609190836">
                                  <w:marLeft w:val="0"/>
                                  <w:marRight w:val="0"/>
                                  <w:marTop w:val="0"/>
                                  <w:marBottom w:val="225"/>
                                  <w:divBdr>
                                    <w:top w:val="none" w:sz="0" w:space="0" w:color="auto"/>
                                    <w:left w:val="none" w:sz="0" w:space="0" w:color="auto"/>
                                    <w:bottom w:val="none" w:sz="0" w:space="0" w:color="auto"/>
                                    <w:right w:val="none" w:sz="0" w:space="0" w:color="auto"/>
                                  </w:divBdr>
                                </w:div>
                              </w:divsChild>
                            </w:div>
                            <w:div w:id="872499154">
                              <w:marLeft w:val="0"/>
                              <w:marRight w:val="0"/>
                              <w:marTop w:val="0"/>
                              <w:marBottom w:val="0"/>
                              <w:divBdr>
                                <w:top w:val="none" w:sz="0" w:space="0" w:color="auto"/>
                                <w:left w:val="none" w:sz="0" w:space="0" w:color="auto"/>
                                <w:bottom w:val="none" w:sz="0" w:space="0" w:color="auto"/>
                                <w:right w:val="none" w:sz="0" w:space="0" w:color="auto"/>
                              </w:divBdr>
                              <w:divsChild>
                                <w:div w:id="2027831630">
                                  <w:marLeft w:val="0"/>
                                  <w:marRight w:val="0"/>
                                  <w:marTop w:val="0"/>
                                  <w:marBottom w:val="300"/>
                                  <w:divBdr>
                                    <w:top w:val="none" w:sz="0" w:space="0" w:color="auto"/>
                                    <w:left w:val="none" w:sz="0" w:space="0" w:color="auto"/>
                                    <w:bottom w:val="none" w:sz="0" w:space="0" w:color="auto"/>
                                    <w:right w:val="none" w:sz="0" w:space="0" w:color="auto"/>
                                  </w:divBdr>
                                </w:div>
                                <w:div w:id="1861315955">
                                  <w:marLeft w:val="0"/>
                                  <w:marRight w:val="75"/>
                                  <w:marTop w:val="75"/>
                                  <w:marBottom w:val="75"/>
                                  <w:divBdr>
                                    <w:top w:val="none" w:sz="0" w:space="0" w:color="auto"/>
                                    <w:left w:val="none" w:sz="0" w:space="0" w:color="auto"/>
                                    <w:bottom w:val="none" w:sz="0" w:space="0" w:color="auto"/>
                                    <w:right w:val="none" w:sz="0" w:space="0" w:color="auto"/>
                                  </w:divBdr>
                                </w:div>
                                <w:div w:id="1905945036">
                                  <w:marLeft w:val="0"/>
                                  <w:marRight w:val="75"/>
                                  <w:marTop w:val="75"/>
                                  <w:marBottom w:val="75"/>
                                  <w:divBdr>
                                    <w:top w:val="none" w:sz="0" w:space="0" w:color="auto"/>
                                    <w:left w:val="none" w:sz="0" w:space="0" w:color="auto"/>
                                    <w:bottom w:val="none" w:sz="0" w:space="0" w:color="auto"/>
                                    <w:right w:val="none" w:sz="0" w:space="0" w:color="auto"/>
                                  </w:divBdr>
                                </w:div>
                                <w:div w:id="926959462">
                                  <w:marLeft w:val="0"/>
                                  <w:marRight w:val="75"/>
                                  <w:marTop w:val="75"/>
                                  <w:marBottom w:val="75"/>
                                  <w:divBdr>
                                    <w:top w:val="none" w:sz="0" w:space="0" w:color="auto"/>
                                    <w:left w:val="none" w:sz="0" w:space="0" w:color="auto"/>
                                    <w:bottom w:val="none" w:sz="0" w:space="0" w:color="auto"/>
                                    <w:right w:val="none" w:sz="0" w:space="0" w:color="auto"/>
                                  </w:divBdr>
                                </w:div>
                                <w:div w:id="291861630">
                                  <w:marLeft w:val="0"/>
                                  <w:marRight w:val="75"/>
                                  <w:marTop w:val="75"/>
                                  <w:marBottom w:val="75"/>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991258409">
      <w:bodyDiv w:val="1"/>
      <w:marLeft w:val="0"/>
      <w:marRight w:val="0"/>
      <w:marTop w:val="0"/>
      <w:marBottom w:val="0"/>
      <w:divBdr>
        <w:top w:val="none" w:sz="0" w:space="0" w:color="auto"/>
        <w:left w:val="none" w:sz="0" w:space="0" w:color="auto"/>
        <w:bottom w:val="none" w:sz="0" w:space="0" w:color="auto"/>
        <w:right w:val="none" w:sz="0" w:space="0" w:color="auto"/>
      </w:divBdr>
      <w:divsChild>
        <w:div w:id="522860483">
          <w:marLeft w:val="0"/>
          <w:marRight w:val="0"/>
          <w:marTop w:val="0"/>
          <w:marBottom w:val="0"/>
          <w:divBdr>
            <w:top w:val="none" w:sz="0" w:space="0" w:color="auto"/>
            <w:left w:val="none" w:sz="0" w:space="0" w:color="auto"/>
            <w:bottom w:val="none" w:sz="0" w:space="0" w:color="auto"/>
            <w:right w:val="none" w:sz="0" w:space="0" w:color="auto"/>
          </w:divBdr>
          <w:divsChild>
            <w:div w:id="2128811060">
              <w:marLeft w:val="0"/>
              <w:marRight w:val="0"/>
              <w:marTop w:val="0"/>
              <w:marBottom w:val="0"/>
              <w:divBdr>
                <w:top w:val="none" w:sz="0" w:space="0" w:color="auto"/>
                <w:left w:val="none" w:sz="0" w:space="0" w:color="auto"/>
                <w:bottom w:val="none" w:sz="0" w:space="0" w:color="auto"/>
                <w:right w:val="none" w:sz="0" w:space="0" w:color="auto"/>
              </w:divBdr>
              <w:divsChild>
                <w:div w:id="620574807">
                  <w:marLeft w:val="0"/>
                  <w:marRight w:val="0"/>
                  <w:marTop w:val="0"/>
                  <w:marBottom w:val="0"/>
                  <w:divBdr>
                    <w:top w:val="none" w:sz="0" w:space="0" w:color="auto"/>
                    <w:left w:val="none" w:sz="0" w:space="0" w:color="auto"/>
                    <w:bottom w:val="none" w:sz="0" w:space="0" w:color="auto"/>
                    <w:right w:val="none" w:sz="0" w:space="0" w:color="auto"/>
                  </w:divBdr>
                  <w:divsChild>
                    <w:div w:id="478227133">
                      <w:marLeft w:val="0"/>
                      <w:marRight w:val="0"/>
                      <w:marTop w:val="300"/>
                      <w:marBottom w:val="0"/>
                      <w:divBdr>
                        <w:top w:val="none" w:sz="0" w:space="0" w:color="auto"/>
                        <w:left w:val="none" w:sz="0" w:space="0" w:color="auto"/>
                        <w:bottom w:val="none" w:sz="0" w:space="0" w:color="auto"/>
                        <w:right w:val="none" w:sz="0" w:space="0" w:color="auto"/>
                      </w:divBdr>
                      <w:divsChild>
                        <w:div w:id="675036749">
                          <w:marLeft w:val="300"/>
                          <w:marRight w:val="300"/>
                          <w:marTop w:val="225"/>
                          <w:marBottom w:val="225"/>
                          <w:divBdr>
                            <w:top w:val="none" w:sz="0" w:space="0" w:color="auto"/>
                            <w:left w:val="none" w:sz="0" w:space="0" w:color="auto"/>
                            <w:bottom w:val="none" w:sz="0" w:space="0" w:color="auto"/>
                            <w:right w:val="none" w:sz="0" w:space="0" w:color="auto"/>
                          </w:divBdr>
                          <w:divsChild>
                            <w:div w:id="17850295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image" Target="media/image1.jpeg"/><Relationship Id="rId13" Type="http://schemas.microsoft.com/office/2011/relationships/commentsExtended" Target="commentsExtended.xml"/><Relationship Id="rId18" Type="http://schemas.openxmlformats.org/officeDocument/2006/relationships/hyperlink" Target="https://universityethics.psu.edu/sites/universityethics/files/youth_programs_medical_treatment_authorization_5_10_18.pdf" TargetMode="External"/><Relationship Id="rId26" Type="http://schemas.openxmlformats.org/officeDocument/2006/relationships/customXml" Target="../customXml/item4.xml"/><Relationship Id="rId3" Type="http://schemas.openxmlformats.org/officeDocument/2006/relationships/styles" Target="styles.xml"/><Relationship Id="rId21" Type="http://schemas.openxmlformats.org/officeDocument/2006/relationships/fontTable" Target="fontTable.xml"/><Relationship Id="rId7" Type="http://schemas.openxmlformats.org/officeDocument/2006/relationships/endnotes" Target="endnotes.xml"/><Relationship Id="rId12" Type="http://schemas.openxmlformats.org/officeDocument/2006/relationships/comments" Target="comments.xml"/><Relationship Id="rId17" Type="http://schemas.openxmlformats.org/officeDocument/2006/relationships/hyperlink" Target="https://youthsports.rutgers.edu/sports-law/little-league" TargetMode="External"/><Relationship Id="rId25" Type="http://schemas.openxmlformats.org/officeDocument/2006/relationships/customXml" Target="../customXml/item3.xml"/><Relationship Id="rId2" Type="http://schemas.openxmlformats.org/officeDocument/2006/relationships/numbering" Target="numbering.xml"/><Relationship Id="rId16" Type="http://schemas.openxmlformats.org/officeDocument/2006/relationships/hyperlink" Target="https://youthsports.rutgers.edu/sports-law/standards"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image" Target="media/image3.png"/><Relationship Id="rId24" Type="http://schemas.openxmlformats.org/officeDocument/2006/relationships/customXml" Target="../customXml/item2.xml"/><Relationship Id="rId5" Type="http://schemas.openxmlformats.org/officeDocument/2006/relationships/webSettings" Target="webSettings.xml"/><Relationship Id="rId15" Type="http://schemas.microsoft.com/office/2018/08/relationships/commentsExtensible" Target="commentsExtensible.xml"/><Relationship Id="rId23" Type="http://schemas.openxmlformats.org/officeDocument/2006/relationships/theme" Target="theme/theme1.xml"/><Relationship Id="rId10" Type="http://schemas.openxmlformats.org/officeDocument/2006/relationships/hyperlink" Target="https://njmel.org/mel-safety-institute/overview/" TargetMode="External"/><Relationship Id="rId19" Type="http://schemas.openxmlformats.org/officeDocument/2006/relationships/hyperlink" Target="https://njmel.org/mel-safety-institute/model-policies/protecting-children-videos/" TargetMode="External"/><Relationship Id="rId4" Type="http://schemas.openxmlformats.org/officeDocument/2006/relationships/settings" Target="settings.xml"/><Relationship Id="rId9" Type="http://schemas.openxmlformats.org/officeDocument/2006/relationships/image" Target="media/image2.png"/><Relationship Id="rId14" Type="http://schemas.microsoft.com/office/2016/09/relationships/commentsIds" Target="commentsIds.xml"/><Relationship Id="rId22" Type="http://schemas.microsoft.com/office/2011/relationships/people" Target="people.xml"/><Relationship Id="rId27" Type="http://schemas.openxmlformats.org/officeDocument/2006/relationships/customXml" Target="../customXml/item5.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D0BB9C13C431DB40A653E6FEAC4E2028" ma:contentTypeVersion="21" ma:contentTypeDescription="Create a new document." ma:contentTypeScope="" ma:versionID="3af11fe676367d24f21ecab52139a876">
  <xsd:schema xmlns:xsd="http://www.w3.org/2001/XMLSchema" xmlns:xs="http://www.w3.org/2001/XMLSchema" xmlns:p="http://schemas.microsoft.com/office/2006/metadata/properties" xmlns:ns2="136cc42c-906d-4db2-97d4-c39d1e35ad78" xmlns:ns3="ca64436d-7e7b-432e-9275-bde4595e2582" targetNamespace="http://schemas.microsoft.com/office/2006/metadata/properties" ma:root="true" ma:fieldsID="2c591d58b0c6a0b5393fc7a297d6bf75" ns2:_="" ns3:_="">
    <xsd:import namespace="136cc42c-906d-4db2-97d4-c39d1e35ad78"/>
    <xsd:import namespace="ca64436d-7e7b-432e-9275-bde4595e2582"/>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DateTaken" minOccurs="0"/>
                <xsd:element ref="ns3:MediaServiceObjectDetectorVersions" minOccurs="0"/>
                <xsd:element ref="ns3:MediaLengthInSeconds" minOccurs="0"/>
                <xsd:element ref="ns3:MediaServiceLocation" minOccurs="0"/>
                <xsd:element ref="ns3:MediaServiceGenerationTime" minOccurs="0"/>
                <xsd:element ref="ns3:MediaServiceEventHashCode" minOccurs="0"/>
                <xsd:element ref="ns3:lcf76f155ced4ddcb4097134ff3c332f" minOccurs="0"/>
                <xsd:element ref="ns2:TaxCatchAll" minOccurs="0"/>
                <xsd:element ref="ns2:SharedWithUsers" minOccurs="0"/>
                <xsd:element ref="ns2:SharedWithDetails" minOccurs="0"/>
                <xsd:element ref="ns3:MediaServiceOCR" minOccurs="0"/>
                <xsd:element ref="ns3:MediaServiceSearchProperties" minOccurs="0"/>
                <xsd:element ref="ns3:MediaServiceBillingMetadata" minOccurs="0"/>
                <xsd:element ref="ns3:_Flow_SignoffStatus" minOccurs="0"/>
                <xsd:element ref="ns3:_ApprovalAssignedTo" minOccurs="0"/>
                <xsd:element ref="ns3:_ApprovalRespondedBy" minOccurs="0"/>
                <xsd:element ref="ns3:_ApprovalSentBy" minOccurs="0"/>
                <xsd:element ref="ns3:_Approval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36cc42c-906d-4db2-97d4-c39d1e35ad78"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1" nillable="true" ma:displayName="Taxonomy Catch All Column" ma:hidden="true" ma:list="{5933b175-feff-4514-836d-90188a5f51ce}" ma:internalName="TaxCatchAll" ma:showField="CatchAllData" ma:web="136cc42c-906d-4db2-97d4-c39d1e35ad78">
      <xsd:complexType>
        <xsd:complexContent>
          <xsd:extension base="dms:MultiChoiceLookup">
            <xsd:sequence>
              <xsd:element name="Value" type="dms:Lookup" maxOccurs="unbounded" minOccurs="0" nillable="true"/>
            </xsd:sequence>
          </xsd:extension>
        </xsd:complexContent>
      </xsd:complexType>
    </xsd:element>
    <xsd:element name="SharedWithUsers" ma:index="2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3"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a64436d-7e7b-432e-9275-bde4595e2582"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Location" ma:index="16" nillable="true" ma:displayName="Location" ma:indexed="true"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611351c6-cc00-4c73-a870-e9e47feaa8c5"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internalName="MediaServiceOCR" ma:readOnly="true">
      <xsd:simpleType>
        <xsd:restriction base="dms:Note">
          <xsd:maxLength value="255"/>
        </xsd:restriction>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element name="_Flow_SignoffStatus" ma:index="27" nillable="true" ma:displayName="Sign-off status" ma:internalName="_x0024_Resources_x003a_core_x002c_Signoff_Status">
      <xsd:simpleType>
        <xsd:restriction base="dms:Text"/>
      </xsd:simpleType>
    </xsd:element>
    <xsd:element name="_ApprovalAssignedTo" ma:index="28"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29"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30"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31" nillable="true" ma:displayName="Approval status" ma:internalName="_ApprovalStatu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cf76f155ced4ddcb4097134ff3c332f xmlns="ca64436d-7e7b-432e-9275-bde4595e2582">
      <Terms xmlns="http://schemas.microsoft.com/office/infopath/2007/PartnerControls"/>
    </lcf76f155ced4ddcb4097134ff3c332f>
    <TaxCatchAll xmlns="136cc42c-906d-4db2-97d4-c39d1e35ad78" xsi:nil="true"/>
    <_Flow_SignoffStatus xmlns="ca64436d-7e7b-432e-9275-bde4595e2582" xsi:nil="true"/>
    <_ApprovalAssignedTo xmlns="ca64436d-7e7b-432e-9275-bde4595e2582">
      <UserInfo>
        <DisplayName/>
        <AccountId xsi:nil="true"/>
        <AccountType/>
      </UserInfo>
    </_ApprovalAssignedTo>
    <_ApprovalRespondedBy xmlns="ca64436d-7e7b-432e-9275-bde4595e2582">
      <UserInfo>
        <DisplayName/>
        <AccountId xsi:nil="true"/>
        <AccountType/>
      </UserInfo>
    </_ApprovalRespondedBy>
    <_ApprovalStatus xmlns="ca64436d-7e7b-432e-9275-bde4595e2582">0</_ApprovalStatus>
    <_dlc_DocId xmlns="136cc42c-906d-4db2-97d4-c39d1e35ad78">X556UAVN5ME7-648834508-1649062</_dlc_DocId>
    <_dlc_DocIdUrl xmlns="136cc42c-906d-4db2-97d4-c39d1e35ad78">
      <Url>https://filexchange.sharepoint.com/sites/JAMontgomeryFileServer/_layouts/15/DocIdRedir.aspx?ID=X556UAVN5ME7-648834508-1649062</Url>
      <Description>X556UAVN5ME7-648834508-1649062</Description>
    </_dlc_DocIdUrl>
  </documentManagement>
</p:properties>
</file>

<file path=customXml/itemProps1.xml><?xml version="1.0" encoding="utf-8"?>
<ds:datastoreItem xmlns:ds="http://schemas.openxmlformats.org/officeDocument/2006/customXml" ds:itemID="{27AE150C-2BA4-4B40-BF41-8E03709C9E0E}">
  <ds:schemaRefs>
    <ds:schemaRef ds:uri="http://schemas.openxmlformats.org/officeDocument/2006/bibliography"/>
  </ds:schemaRefs>
</ds:datastoreItem>
</file>

<file path=customXml/itemProps2.xml><?xml version="1.0" encoding="utf-8"?>
<ds:datastoreItem xmlns:ds="http://schemas.openxmlformats.org/officeDocument/2006/customXml" ds:itemID="{FE2C71E8-9811-49F5-B7A4-64B8A6867E8B}"/>
</file>

<file path=customXml/itemProps3.xml><?xml version="1.0" encoding="utf-8"?>
<ds:datastoreItem xmlns:ds="http://schemas.openxmlformats.org/officeDocument/2006/customXml" ds:itemID="{E7A5668E-72A4-48F3-942C-F0683E363CE3}"/>
</file>

<file path=customXml/itemProps4.xml><?xml version="1.0" encoding="utf-8"?>
<ds:datastoreItem xmlns:ds="http://schemas.openxmlformats.org/officeDocument/2006/customXml" ds:itemID="{DE42D470-2D28-4BA4-8986-10882E4C93BB}"/>
</file>

<file path=customXml/itemProps5.xml><?xml version="1.0" encoding="utf-8"?>
<ds:datastoreItem xmlns:ds="http://schemas.openxmlformats.org/officeDocument/2006/customXml" ds:itemID="{57C9A03D-3A27-4983-8CDB-F09602150E6C}"/>
</file>

<file path=docMetadata/LabelInfo.xml><?xml version="1.0" encoding="utf-8"?>
<clbl:labelList xmlns:clbl="http://schemas.microsoft.com/office/2020/mipLabelMetadata">
  <clbl:label id="{feb377dd-d111-479c-aad4-16202fbd2d50}" enabled="0" method="" siteId="{feb377dd-d111-479c-aad4-16202fbd2d50}" removed="1"/>
</clbl:labelList>
</file>

<file path=docProps/app.xml><?xml version="1.0" encoding="utf-8"?>
<Properties xmlns="http://schemas.openxmlformats.org/officeDocument/2006/extended-properties" xmlns:vt="http://schemas.openxmlformats.org/officeDocument/2006/docPropsVTypes">
  <Template>Normal</Template>
  <TotalTime>307</TotalTime>
  <Pages>32</Pages>
  <Words>8578</Words>
  <Characters>48895</Characters>
  <Application>Microsoft Office Word</Application>
  <DocSecurity>0</DocSecurity>
  <Lines>407</Lines>
  <Paragraphs>114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57359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Paul Shives</dc:creator>
  <cp:keywords/>
  <dc:description/>
  <cp:lastModifiedBy>Paul J. Shives</cp:lastModifiedBy>
  <cp:revision>126</cp:revision>
  <cp:lastPrinted>2026-10-09T15:08:00Z</cp:lastPrinted>
  <dcterms:created xsi:type="dcterms:W3CDTF">2026-10-09T13:25:00Z</dcterms:created>
  <dcterms:modified xsi:type="dcterms:W3CDTF">2026-10-20T15:17:00Z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0x010100D0BB9C13C431DB40A653E6FEAC4E2028</vt:lpwstr>
  </property>
  <property fmtid="{D5CDD505-2E9C-101B-9397-08002B2CF9AE}" pid="3" name="_dlc_DocIdItemGuid">
    <vt:lpwstr>e347622e-983f-418d-a58c-790c5ece0363</vt:lpwstr>
  </property>
</Properties>
</file>